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theme/themeOverride2.xml" ContentType="application/vnd.openxmlformats-officedocument.themeOverride+xml"/>
  <Override PartName="/ppt/notesSlides/notesSlide10.xml" ContentType="application/vnd.openxmlformats-officedocument.presentationml.notesSlide+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4"/>
  </p:notesMasterIdLst>
  <p:handoutMasterIdLst>
    <p:handoutMasterId r:id="rId115"/>
  </p:handout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7" r:id="rId87"/>
    <p:sldId id="358" r:id="rId88"/>
    <p:sldId id="359" r:id="rId89"/>
    <p:sldId id="361" r:id="rId90"/>
    <p:sldId id="362" r:id="rId91"/>
    <p:sldId id="363" r:id="rId92"/>
    <p:sldId id="364" r:id="rId93"/>
    <p:sldId id="365" r:id="rId94"/>
    <p:sldId id="366" r:id="rId95"/>
    <p:sldId id="368" r:id="rId96"/>
    <p:sldId id="369" r:id="rId97"/>
    <p:sldId id="370" r:id="rId98"/>
    <p:sldId id="372" r:id="rId99"/>
    <p:sldId id="373" r:id="rId100"/>
    <p:sldId id="374" r:id="rId101"/>
    <p:sldId id="376" r:id="rId102"/>
    <p:sldId id="377" r:id="rId103"/>
    <p:sldId id="378" r:id="rId104"/>
    <p:sldId id="380" r:id="rId105"/>
    <p:sldId id="381" r:id="rId106"/>
    <p:sldId id="382" r:id="rId107"/>
    <p:sldId id="384" r:id="rId108"/>
    <p:sldId id="385" r:id="rId109"/>
    <p:sldId id="386" r:id="rId110"/>
    <p:sldId id="388" r:id="rId111"/>
    <p:sldId id="389" r:id="rId112"/>
    <p:sldId id="390" r:id="rId1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6">
          <p15:clr>
            <a:srgbClr val="A4A3A4"/>
          </p15:clr>
        </p15:guide>
        <p15:guide id="2" pos="57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e " initials="P" lastIdx="2" clrIdx="0"/>
  <p:cmAuthor id="1" name="Copyeditor" initials="AU"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75C055-769B-274F-B0CF-1E66F4BED1D3}" v="1" dt="2021-01-04T19:46:49.005"/>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49" autoAdjust="0"/>
    <p:restoredTop sz="76871" autoAdjust="0"/>
  </p:normalViewPr>
  <p:slideViewPr>
    <p:cSldViewPr snapToGrid="0">
      <p:cViewPr varScale="1">
        <p:scale>
          <a:sx n="97" d="100"/>
          <a:sy n="97" d="100"/>
        </p:scale>
        <p:origin x="864" y="184"/>
      </p:cViewPr>
      <p:guideLst>
        <p:guide orient="horz" pos="926"/>
        <p:guide pos="573"/>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19" Type="http://schemas.openxmlformats.org/officeDocument/2006/relationships/theme" Target="theme/theme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microsoft.com/office/2016/11/relationships/changesInfo" Target="changesInfos/changesInfo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D010F9D8-3EB6-7545-90EB-EE357C763E52}"/>
    <pc:docChg chg="modMainMaster">
      <pc:chgData name="Kathryn Leeber" userId="15028f3c-0a13-4345-9369-dac953ae4f16" providerId="ADAL" clId="{D010F9D8-3EB6-7545-90EB-EE357C763E52}" dt="2020-12-18T18:47:31.245" v="2"/>
      <pc:docMkLst>
        <pc:docMk/>
      </pc:docMkLst>
      <pc:sldMasterChg chg="modSp modSldLayout">
        <pc:chgData name="Kathryn Leeber" userId="15028f3c-0a13-4345-9369-dac953ae4f16" providerId="ADAL" clId="{D010F9D8-3EB6-7545-90EB-EE357C763E52}" dt="2020-12-18T18:47:31.245" v="2"/>
        <pc:sldMasterMkLst>
          <pc:docMk/>
          <pc:sldMasterMk cId="2871921020" sldId="2147483648"/>
        </pc:sldMasterMkLst>
        <pc:spChg chg="mod">
          <ac:chgData name="Kathryn Leeber" userId="15028f3c-0a13-4345-9369-dac953ae4f16" providerId="ADAL" clId="{D010F9D8-3EB6-7545-90EB-EE357C763E52}" dt="2020-12-18T18:47:31.245" v="2"/>
          <ac:spMkLst>
            <pc:docMk/>
            <pc:sldMasterMk cId="2871921020" sldId="2147483648"/>
            <ac:spMk id="7" creationId="{21F38BD8-3F75-CE4C-AFEF-0C6B45F77F8C}"/>
          </ac:spMkLst>
        </pc:spChg>
        <pc:sldLayoutChg chg="modSp">
          <pc:chgData name="Kathryn Leeber" userId="15028f3c-0a13-4345-9369-dac953ae4f16" providerId="ADAL" clId="{D010F9D8-3EB6-7545-90EB-EE357C763E52}" dt="2020-12-18T18:47:24.443" v="0"/>
          <pc:sldLayoutMkLst>
            <pc:docMk/>
            <pc:sldMasterMk cId="2871921020" sldId="2147483648"/>
            <pc:sldLayoutMk cId="3047549913" sldId="2147483649"/>
          </pc:sldLayoutMkLst>
          <pc:spChg chg="mod">
            <ac:chgData name="Kathryn Leeber" userId="15028f3c-0a13-4345-9369-dac953ae4f16" providerId="ADAL" clId="{D010F9D8-3EB6-7545-90EB-EE357C763E52}" dt="2020-12-18T18:47:24.443" v="0"/>
            <ac:spMkLst>
              <pc:docMk/>
              <pc:sldMasterMk cId="2871921020" sldId="2147483648"/>
              <pc:sldLayoutMk cId="3047549913" sldId="2147483649"/>
              <ac:spMk id="17" creationId="{BEEECFBC-FB4D-9945-A4FF-28E342055AC3}"/>
            </ac:spMkLst>
          </pc:spChg>
        </pc:sldLayoutChg>
      </pc:sldMasterChg>
    </pc:docChg>
  </pc:docChgLst>
  <pc:docChgLst>
    <pc:chgData name="Kathryn Leeber" userId="15028f3c-0a13-4345-9369-dac953ae4f16" providerId="ADAL" clId="{3E75C055-769B-274F-B0CF-1E66F4BED1D3}"/>
    <pc:docChg chg="modSld">
      <pc:chgData name="Kathryn Leeber" userId="15028f3c-0a13-4345-9369-dac953ae4f16" providerId="ADAL" clId="{3E75C055-769B-274F-B0CF-1E66F4BED1D3}" dt="2021-01-04T19:46:49.005" v="0" actId="1076"/>
      <pc:docMkLst>
        <pc:docMk/>
      </pc:docMkLst>
      <pc:sldChg chg="modSp">
        <pc:chgData name="Kathryn Leeber" userId="15028f3c-0a13-4345-9369-dac953ae4f16" providerId="ADAL" clId="{3E75C055-769B-274F-B0CF-1E66F4BED1D3}" dt="2021-01-04T19:46:49.005" v="0" actId="1076"/>
        <pc:sldMkLst>
          <pc:docMk/>
          <pc:sldMk cId="0" sldId="311"/>
        </pc:sldMkLst>
        <pc:picChg chg="mod">
          <ac:chgData name="Kathryn Leeber" userId="15028f3c-0a13-4345-9369-dac953ae4f16" providerId="ADAL" clId="{3E75C055-769B-274F-B0CF-1E66F4BED1D3}" dt="2021-01-04T19:46:49.005" v="0" actId="1076"/>
          <ac:picMkLst>
            <pc:docMk/>
            <pc:sldMk cId="0" sldId="311"/>
            <ac:picMk id="4098"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1/4/21</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1/4/21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EMS Operations</a:t>
            </a:r>
          </a:p>
          <a:p>
            <a:r>
              <a:rPr lang="en-US" altLang="en-US" dirty="0">
                <a:latin typeface="Times New Roman" charset="0"/>
                <a:ea typeface="MS PGothic" charset="-128"/>
              </a:rPr>
              <a:t>Knowledge of operational roles and responsibilities to ensure patient, public, and personnel safety.</a:t>
            </a:r>
          </a:p>
          <a:p>
            <a:endParaRPr lang="en-US" altLang="en-US" dirty="0">
              <a:latin typeface="Times New Roman" charset="0"/>
              <a:ea typeface="MS PGothic" charset="-128"/>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2BE7D81-9E97-7142-A48F-68F15EB6914B}" type="slidenum">
              <a:rPr lang="en-US" altLang="en-US" sz="1200"/>
              <a:pPr eaLnBrk="1" hangingPunct="1"/>
              <a:t>2</a:t>
            </a:fld>
            <a:endParaRPr lang="en-US" altLang="en-US" sz="1200" dirty="0"/>
          </a:p>
        </p:txBody>
      </p:sp>
    </p:spTree>
    <p:extLst>
      <p:ext uri="{BB962C8B-B14F-4D97-AF65-F5344CB8AC3E}">
        <p14:creationId xmlns:p14="http://schemas.microsoft.com/office/powerpoint/2010/main" val="1540030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8" charset="0"/>
                <a:ea typeface="MS PGothic" pitchFamily="34" charset="-128"/>
                <a:cs typeface="MS PGothic" charset="0"/>
              </a:rPr>
              <a:t> a.   The Hartford Consensus recommends that a response plan for active shooter response should include the acronym THREAT: Threat suppression, hemorrhage control, rapid extrication to safety, assessment by medical providers, and transport to definitive care.</a:t>
            </a:r>
            <a:endParaRPr lang="en-US" dirty="0"/>
          </a:p>
        </p:txBody>
      </p:sp>
      <p:sp>
        <p:nvSpPr>
          <p:cNvPr id="4" name="Slide Number Placeholder 3"/>
          <p:cNvSpPr>
            <a:spLocks noGrp="1"/>
          </p:cNvSpPr>
          <p:nvPr>
            <p:ph type="sldNum" sz="quarter" idx="5"/>
          </p:nvPr>
        </p:nvSpPr>
        <p:spPr/>
        <p:txBody>
          <a:bodyPr/>
          <a:lstStyle/>
          <a:p>
            <a:fld id="{851858BC-AEC3-C04B-9421-046CF3051E31}" type="slidenum">
              <a:rPr lang="en-US" altLang="en-US" smtClean="0"/>
              <a:pPr/>
              <a:t>11</a:t>
            </a:fld>
            <a:endParaRPr lang="en-US" altLang="en-US" dirty="0"/>
          </a:p>
        </p:txBody>
      </p:sp>
    </p:spTree>
    <p:extLst>
      <p:ext uri="{BB962C8B-B14F-4D97-AF65-F5344CB8AC3E}">
        <p14:creationId xmlns:p14="http://schemas.microsoft.com/office/powerpoint/2010/main" val="1802168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8" charset="0"/>
                <a:ea typeface="MS PGothic" pitchFamily="34" charset="-128"/>
                <a:cs typeface="MS PGothic" charset="0"/>
              </a:rPr>
              <a:t> b.   EMS crews may be equipped with ballistic vests and helmets so they can potentially be paired with law enforcement to assist with treatment and evacuation of injured people from an active scene.</a:t>
            </a:r>
          </a:p>
          <a:p>
            <a:r>
              <a:rPr lang="en-US" sz="1200" kern="1200" dirty="0">
                <a:solidFill>
                  <a:schemeClr val="tx1"/>
                </a:solidFill>
                <a:effectLst/>
                <a:latin typeface="Times New Roman" pitchFamily="18" charset="0"/>
                <a:ea typeface="MS PGothic" pitchFamily="34" charset="-128"/>
                <a:cs typeface="MS PGothic" charset="0"/>
              </a:rPr>
              <a:t>        i.   A key component to safely incorporating EMS crews with law enforcement teams who are moving forward into an active shooter scene is interagency training.</a:t>
            </a:r>
          </a:p>
          <a:p>
            <a:endParaRPr lang="en-US" dirty="0"/>
          </a:p>
        </p:txBody>
      </p:sp>
      <p:sp>
        <p:nvSpPr>
          <p:cNvPr id="4" name="Slide Number Placeholder 3"/>
          <p:cNvSpPr>
            <a:spLocks noGrp="1"/>
          </p:cNvSpPr>
          <p:nvPr>
            <p:ph type="sldNum" sz="quarter" idx="5"/>
          </p:nvPr>
        </p:nvSpPr>
        <p:spPr/>
        <p:txBody>
          <a:bodyPr/>
          <a:lstStyle/>
          <a:p>
            <a:fld id="{851858BC-AEC3-C04B-9421-046CF3051E31}" type="slidenum">
              <a:rPr lang="en-US" altLang="en-US" smtClean="0"/>
              <a:pPr/>
              <a:t>12</a:t>
            </a:fld>
            <a:endParaRPr lang="en-US" altLang="en-US" dirty="0"/>
          </a:p>
        </p:txBody>
      </p:sp>
    </p:spTree>
    <p:extLst>
      <p:ext uri="{BB962C8B-B14F-4D97-AF65-F5344CB8AC3E}">
        <p14:creationId xmlns:p14="http://schemas.microsoft.com/office/powerpoint/2010/main" val="651796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IV. Weapons of Mass Destruction</a:t>
            </a:r>
          </a:p>
          <a:p>
            <a:r>
              <a:rPr lang="en-US" altLang="en-US" dirty="0">
                <a:latin typeface="Times New Roman" charset="0"/>
                <a:ea typeface="MS PGothic" charset="-128"/>
              </a:rPr>
              <a:t>A.    A weapon of mass destruction (WMD), or weapon of mass casualty (WMC), is any agent designed to bring about:</a:t>
            </a:r>
            <a:endParaRPr lang="en-IN" altLang="en-US" dirty="0">
              <a:latin typeface="Times New Roman" charset="0"/>
              <a:ea typeface="MS PGothic" charset="-128"/>
            </a:endParaRPr>
          </a:p>
          <a:p>
            <a:r>
              <a:rPr lang="en-US" altLang="en-US" dirty="0">
                <a:latin typeface="Times New Roman" charset="0"/>
                <a:ea typeface="MS PGothic" charset="-128"/>
              </a:rPr>
              <a:t>       1.    Mass death</a:t>
            </a:r>
            <a:endParaRPr lang="en-IN" altLang="en-US" dirty="0">
              <a:latin typeface="Times New Roman" charset="0"/>
              <a:ea typeface="MS PGothic" charset="-128"/>
            </a:endParaRPr>
          </a:p>
          <a:p>
            <a:r>
              <a:rPr lang="en-US" altLang="en-US" dirty="0">
                <a:latin typeface="Times New Roman" charset="0"/>
                <a:ea typeface="MS PGothic" charset="-128"/>
              </a:rPr>
              <a:t>       2.    Casualties</a:t>
            </a:r>
            <a:endParaRPr lang="en-IN" altLang="en-US" dirty="0">
              <a:latin typeface="Times New Roman" charset="0"/>
              <a:ea typeface="MS PGothic" charset="-128"/>
            </a:endParaRPr>
          </a:p>
          <a:p>
            <a:r>
              <a:rPr lang="en-US" altLang="en-US" dirty="0">
                <a:latin typeface="Times New Roman" charset="0"/>
                <a:ea typeface="MS PGothic" charset="-128"/>
              </a:rPr>
              <a:t>       3.    Massive damage to property and infrastructure (bridges, tunnels, airports, and seaports)</a:t>
            </a:r>
            <a:endParaRPr lang="en-IN" altLang="en-US" dirty="0">
              <a:latin typeface="Times New Roman" charset="0"/>
              <a:ea typeface="MS PGothic" charset="-128"/>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1B0148A-53A4-1A43-B854-42827129FE15}" type="slidenum">
              <a:rPr lang="en-US" altLang="en-US" sz="1200"/>
              <a:pPr eaLnBrk="1" hangingPunct="1"/>
              <a:t>13</a:t>
            </a:fld>
            <a:endParaRPr lang="en-US" altLang="en-US" sz="1200" dirty="0"/>
          </a:p>
        </p:txBody>
      </p:sp>
    </p:spTree>
    <p:extLst>
      <p:ext uri="{BB962C8B-B14F-4D97-AF65-F5344CB8AC3E}">
        <p14:creationId xmlns:p14="http://schemas.microsoft.com/office/powerpoint/2010/main" val="2010147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B-NICE and CBRNE are mnemonics to remember the kinds of weapons of mass destruction.</a:t>
            </a:r>
            <a:endParaRPr lang="en-IN" altLang="en-US" dirty="0">
              <a:latin typeface="Times New Roman" charset="0"/>
              <a:ea typeface="MS PGothic" charset="-128"/>
            </a:endParaRPr>
          </a:p>
          <a:p>
            <a:r>
              <a:rPr lang="en-US" altLang="en-US" dirty="0">
                <a:latin typeface="Times New Roman" charset="0"/>
                <a:ea typeface="MS PGothic" charset="-128"/>
              </a:rPr>
              <a:t>       1.    B-NICE</a:t>
            </a:r>
            <a:endParaRPr lang="en-IN" altLang="en-US" dirty="0">
              <a:latin typeface="Times New Roman" charset="0"/>
              <a:ea typeface="MS PGothic" charset="-128"/>
            </a:endParaRPr>
          </a:p>
          <a:p>
            <a:r>
              <a:rPr lang="en-US" altLang="en-US" dirty="0">
                <a:latin typeface="Times New Roman" charset="0"/>
                <a:ea typeface="MS PGothic" charset="-128"/>
              </a:rPr>
              <a:t>              a.    Biologic</a:t>
            </a:r>
            <a:endParaRPr lang="en-IN" altLang="en-US" dirty="0">
              <a:latin typeface="Times New Roman" charset="0"/>
              <a:ea typeface="MS PGothic" charset="-128"/>
            </a:endParaRPr>
          </a:p>
          <a:p>
            <a:r>
              <a:rPr lang="en-US" altLang="en-US" dirty="0">
                <a:latin typeface="Times New Roman" charset="0"/>
                <a:ea typeface="MS PGothic" charset="-128"/>
              </a:rPr>
              <a:t>              b.    Nuclear</a:t>
            </a:r>
            <a:endParaRPr lang="en-IN" altLang="en-US" dirty="0">
              <a:latin typeface="Times New Roman" charset="0"/>
              <a:ea typeface="MS PGothic" charset="-128"/>
            </a:endParaRPr>
          </a:p>
          <a:p>
            <a:r>
              <a:rPr lang="en-US" altLang="en-US" dirty="0">
                <a:latin typeface="Times New Roman" charset="0"/>
                <a:ea typeface="MS PGothic" charset="-128"/>
              </a:rPr>
              <a:t>              c.    Incendiary</a:t>
            </a:r>
            <a:endParaRPr lang="en-IN" altLang="en-US" dirty="0">
              <a:latin typeface="Times New Roman" charset="0"/>
              <a:ea typeface="MS PGothic" charset="-128"/>
            </a:endParaRPr>
          </a:p>
          <a:p>
            <a:r>
              <a:rPr lang="en-US" altLang="en-US" dirty="0">
                <a:latin typeface="Times New Roman" charset="0"/>
                <a:ea typeface="MS PGothic" charset="-128"/>
              </a:rPr>
              <a:t>              d.    Chemical</a:t>
            </a:r>
            <a:endParaRPr lang="en-IN" altLang="en-US" dirty="0">
              <a:latin typeface="Times New Roman" charset="0"/>
              <a:ea typeface="MS PGothic" charset="-128"/>
            </a:endParaRPr>
          </a:p>
          <a:p>
            <a:r>
              <a:rPr lang="en-US" altLang="en-US" dirty="0">
                <a:latin typeface="Times New Roman" charset="0"/>
                <a:ea typeface="MS PGothic" charset="-128"/>
              </a:rPr>
              <a:t>              e.    Explosive</a:t>
            </a:r>
            <a:endParaRPr lang="en-IN" altLang="en-US" dirty="0">
              <a:latin typeface="Times New Roman" charset="0"/>
              <a:ea typeface="MS PGothic" charset="-128"/>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3B123A2-DFCD-9F42-B206-F3EA222083F7}" type="slidenum">
              <a:rPr lang="en-US" altLang="en-US" sz="1200"/>
              <a:pPr eaLnBrk="1" hangingPunct="1"/>
              <a:t>14</a:t>
            </a:fld>
            <a:endParaRPr lang="en-US" altLang="en-US" sz="1200" dirty="0"/>
          </a:p>
        </p:txBody>
      </p:sp>
    </p:spTree>
    <p:extLst>
      <p:ext uri="{BB962C8B-B14F-4D97-AF65-F5344CB8AC3E}">
        <p14:creationId xmlns:p14="http://schemas.microsoft.com/office/powerpoint/2010/main" val="335323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CBRNE</a:t>
            </a:r>
            <a:endParaRPr lang="en-IN" altLang="en-US" dirty="0">
              <a:latin typeface="Times New Roman" charset="0"/>
              <a:ea typeface="MS PGothic" charset="-128"/>
            </a:endParaRPr>
          </a:p>
          <a:p>
            <a:r>
              <a:rPr lang="en-US" altLang="en-US" dirty="0">
                <a:latin typeface="Times New Roman" charset="0"/>
                <a:ea typeface="MS PGothic" charset="-128"/>
              </a:rPr>
              <a:t>       a.    Chemical</a:t>
            </a:r>
            <a:endParaRPr lang="en-IN" altLang="en-US" dirty="0">
              <a:latin typeface="Times New Roman" charset="0"/>
              <a:ea typeface="MS PGothic" charset="-128"/>
            </a:endParaRPr>
          </a:p>
          <a:p>
            <a:r>
              <a:rPr lang="en-US" altLang="en-US" dirty="0">
                <a:latin typeface="Times New Roman" charset="0"/>
                <a:ea typeface="MS PGothic" charset="-128"/>
              </a:rPr>
              <a:t>       b.    Biologic</a:t>
            </a:r>
            <a:endParaRPr lang="en-IN" altLang="en-US" dirty="0">
              <a:latin typeface="Times New Roman" charset="0"/>
              <a:ea typeface="MS PGothic" charset="-128"/>
            </a:endParaRPr>
          </a:p>
          <a:p>
            <a:r>
              <a:rPr lang="en-US" altLang="en-US" dirty="0">
                <a:latin typeface="Times New Roman" charset="0"/>
                <a:ea typeface="MS PGothic" charset="-128"/>
              </a:rPr>
              <a:t>       c.    Radiologic</a:t>
            </a:r>
            <a:endParaRPr lang="en-IN" altLang="en-US" dirty="0">
              <a:latin typeface="Times New Roman" charset="0"/>
              <a:ea typeface="MS PGothic" charset="-128"/>
            </a:endParaRPr>
          </a:p>
          <a:p>
            <a:r>
              <a:rPr lang="en-US" altLang="en-US" dirty="0">
                <a:latin typeface="Times New Roman" charset="0"/>
                <a:ea typeface="MS PGothic" charset="-128"/>
              </a:rPr>
              <a:t>       d.    Nuclear</a:t>
            </a:r>
            <a:endParaRPr lang="en-IN" altLang="en-US" dirty="0">
              <a:latin typeface="Times New Roman" charset="0"/>
              <a:ea typeface="MS PGothic" charset="-128"/>
            </a:endParaRPr>
          </a:p>
          <a:p>
            <a:r>
              <a:rPr lang="en-US" altLang="en-US" dirty="0">
                <a:latin typeface="Times New Roman" charset="0"/>
                <a:ea typeface="MS PGothic" charset="-128"/>
              </a:rPr>
              <a:t>       e.    Explosive</a:t>
            </a:r>
            <a:endParaRPr lang="en-IN" altLang="en-US" dirty="0">
              <a:latin typeface="Times New Roman" charset="0"/>
              <a:ea typeface="MS PGothic" charset="-128"/>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DAEA5EC-052E-2946-A7D2-B4DB4E641161}" type="slidenum">
              <a:rPr lang="en-US" altLang="en-US" sz="1200"/>
              <a:pPr eaLnBrk="1" hangingPunct="1"/>
              <a:t>15</a:t>
            </a:fld>
            <a:endParaRPr lang="en-US" altLang="en-US" sz="1200" dirty="0"/>
          </a:p>
        </p:txBody>
      </p:sp>
    </p:spTree>
    <p:extLst>
      <p:ext uri="{BB962C8B-B14F-4D97-AF65-F5344CB8AC3E}">
        <p14:creationId xmlns:p14="http://schemas.microsoft.com/office/powerpoint/2010/main" val="778083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To date, the preferred WMD for terrorists has been explosive devices.</a:t>
            </a:r>
            <a:endParaRPr lang="en-IN" altLang="en-US" dirty="0">
              <a:latin typeface="Times New Roman" charset="0"/>
              <a:ea typeface="MS PGothic" charset="-128"/>
            </a:endParaRPr>
          </a:p>
          <a:p>
            <a:r>
              <a:rPr lang="en-US" altLang="en-US" dirty="0">
                <a:latin typeface="Times New Roman" charset="0"/>
                <a:ea typeface="MS PGothic" charset="-128"/>
              </a:rPr>
              <a:t>        1.    WMDs are relatively easy to obtain or create and are specifically geared toward killing large numbers of people.</a:t>
            </a:r>
            <a:endParaRPr lang="en-IN" altLang="en-US" dirty="0">
              <a:latin typeface="Times New Roman" charset="0"/>
              <a:ea typeface="MS PGothic" charset="-128"/>
            </a:endParaRPr>
          </a:p>
          <a:p>
            <a:r>
              <a:rPr lang="en-US" altLang="en-US" dirty="0">
                <a:latin typeface="Times New Roman" charset="0"/>
                <a:ea typeface="MS PGothic" charset="-128"/>
              </a:rPr>
              <a:t>D.    Chemical terrorism/warfare</a:t>
            </a:r>
            <a:endParaRPr lang="en-IN" altLang="en-US" dirty="0">
              <a:latin typeface="Times New Roman" charset="0"/>
              <a:ea typeface="MS PGothic" charset="-128"/>
            </a:endParaRPr>
          </a:p>
          <a:p>
            <a:r>
              <a:rPr lang="en-US" altLang="en-US" dirty="0">
                <a:latin typeface="Times New Roman" charset="0"/>
                <a:ea typeface="MS PGothic" charset="-128"/>
              </a:rPr>
              <a:t>        1.    Chemical agents are manufactured substances that can have devastating effects on living organisms.</a:t>
            </a:r>
            <a:endParaRPr lang="en-IN" altLang="en-US" dirty="0">
              <a:latin typeface="Times New Roman" charset="0"/>
              <a:ea typeface="MS PGothic" charset="-128"/>
            </a:endParaRPr>
          </a:p>
          <a:p>
            <a:r>
              <a:rPr lang="en-US" altLang="en-US" dirty="0">
                <a:latin typeface="Times New Roman" charset="0"/>
                <a:ea typeface="MS PGothic" charset="-128"/>
              </a:rPr>
              <a:t>        2.    They can be produced in liquid, powder, or vapor form, depending on the desired route of exposure and dissemination technique.</a:t>
            </a:r>
            <a:endParaRPr lang="en-IN" altLang="en-US" dirty="0">
              <a:latin typeface="Times New Roman" charset="0"/>
              <a:ea typeface="MS PGothic" charset="-128"/>
            </a:endParaRPr>
          </a:p>
          <a:p>
            <a:r>
              <a:rPr lang="en-US" altLang="en-US" dirty="0">
                <a:latin typeface="Times New Roman" charset="0"/>
                <a:ea typeface="MS PGothic" charset="-128"/>
              </a:rPr>
              <a:t>        3.    These agents consist of the following types:</a:t>
            </a:r>
            <a:endParaRPr lang="en-IN" altLang="en-US" dirty="0">
              <a:latin typeface="Times New Roman" charset="0"/>
              <a:ea typeface="MS PGothic" charset="-128"/>
            </a:endParaRPr>
          </a:p>
          <a:p>
            <a:r>
              <a:rPr lang="en-US" altLang="en-US" dirty="0">
                <a:latin typeface="Times New Roman" charset="0"/>
                <a:ea typeface="MS PGothic" charset="-128"/>
              </a:rPr>
              <a:t>               a.    Vesicants (blister agents)</a:t>
            </a:r>
            <a:endParaRPr lang="en-IN" altLang="en-US" dirty="0">
              <a:latin typeface="Times New Roman" charset="0"/>
              <a:ea typeface="MS PGothic" charset="-128"/>
            </a:endParaRPr>
          </a:p>
          <a:p>
            <a:r>
              <a:rPr lang="en-US" altLang="en-US" dirty="0">
                <a:latin typeface="Times New Roman" charset="0"/>
                <a:ea typeface="MS PGothic" charset="-128"/>
              </a:rPr>
              <a:t>               b.    Respiratory agents (choking agents)</a:t>
            </a:r>
            <a:endParaRPr lang="en-IN" altLang="en-US" dirty="0">
              <a:latin typeface="Times New Roman" charset="0"/>
              <a:ea typeface="MS PGothic" charset="-128"/>
            </a:endParaRPr>
          </a:p>
          <a:p>
            <a:r>
              <a:rPr lang="en-US" altLang="en-US" dirty="0">
                <a:latin typeface="Times New Roman" charset="0"/>
                <a:ea typeface="MS PGothic" charset="-128"/>
              </a:rPr>
              <a:t>               c.    Nerve agents</a:t>
            </a:r>
            <a:endParaRPr lang="en-IN" altLang="en-US" dirty="0">
              <a:latin typeface="Times New Roman" charset="0"/>
              <a:ea typeface="MS PGothic" charset="-128"/>
            </a:endParaRPr>
          </a:p>
          <a:p>
            <a:r>
              <a:rPr lang="en-US" altLang="en-US" dirty="0">
                <a:latin typeface="Times New Roman" charset="0"/>
                <a:ea typeface="MS PGothic" charset="-128"/>
              </a:rPr>
              <a:t>               d.    Metabolic agents (cyanides)</a:t>
            </a:r>
            <a:endParaRPr lang="en-IN" altLang="en-US" dirty="0">
              <a:latin typeface="Times New Roman" charset="0"/>
              <a:ea typeface="MS PGothic" charset="-128"/>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2342DDB-D3A8-E043-9584-F0A12A333B96}" type="slidenum">
              <a:rPr lang="en-US" altLang="en-US" sz="1200"/>
              <a:pPr eaLnBrk="1" hangingPunct="1"/>
              <a:t>16</a:t>
            </a:fld>
            <a:endParaRPr lang="en-US" altLang="en-US" sz="1200" dirty="0"/>
          </a:p>
        </p:txBody>
      </p:sp>
    </p:spTree>
    <p:extLst>
      <p:ext uri="{BB962C8B-B14F-4D97-AF65-F5344CB8AC3E}">
        <p14:creationId xmlns:p14="http://schemas.microsoft.com/office/powerpoint/2010/main" val="1228214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Biologic terrorism/warfare</a:t>
            </a:r>
            <a:endParaRPr lang="en-IN" altLang="en-US" dirty="0">
              <a:latin typeface="Times New Roman" charset="0"/>
              <a:ea typeface="MS PGothic" charset="-128"/>
            </a:endParaRPr>
          </a:p>
          <a:p>
            <a:r>
              <a:rPr lang="en-US" altLang="en-US" dirty="0">
                <a:latin typeface="Times New Roman" charset="0"/>
                <a:ea typeface="MS PGothic" charset="-128"/>
              </a:rPr>
              <a:t>       1.    Biologic agents are organisms that cause disease.</a:t>
            </a:r>
            <a:endParaRPr lang="en-IN" altLang="en-US" dirty="0">
              <a:latin typeface="Times New Roman" charset="0"/>
              <a:ea typeface="MS PGothic" charset="-128"/>
            </a:endParaRPr>
          </a:p>
          <a:p>
            <a:r>
              <a:rPr lang="en-US" altLang="en-US" dirty="0">
                <a:latin typeface="Times New Roman" charset="0"/>
                <a:ea typeface="MS PGothic" charset="-128"/>
              </a:rPr>
              <a:t>       2.    Generally found in nature; for terrorist use, however, they are cultivated, synthesized, and mutated in a laboratory.</a:t>
            </a:r>
            <a:endParaRPr lang="en-IN" altLang="en-US" dirty="0">
              <a:latin typeface="Times New Roman" charset="0"/>
              <a:ea typeface="MS PGothic" charset="-128"/>
            </a:endParaRPr>
          </a:p>
          <a:p>
            <a:r>
              <a:rPr lang="en-US" altLang="en-US" dirty="0">
                <a:latin typeface="Times New Roman" charset="0"/>
                <a:ea typeface="MS PGothic" charset="-128"/>
              </a:rPr>
              <a:t>       3.    Weaponization of biologic agents is performed to artificially maximize the target population’s exposure to the germ.</a:t>
            </a:r>
            <a:endParaRPr lang="en-IN" altLang="en-US" dirty="0">
              <a:latin typeface="Times New Roman" charset="0"/>
              <a:ea typeface="MS PGothic" charset="-128"/>
            </a:endParaRPr>
          </a:p>
          <a:p>
            <a:r>
              <a:rPr lang="en-US" altLang="en-US" dirty="0">
                <a:latin typeface="Times New Roman" charset="0"/>
                <a:ea typeface="MS PGothic" charset="-128"/>
              </a:rPr>
              <a:t>       4.    The primary types are:</a:t>
            </a:r>
            <a:endParaRPr lang="en-IN" altLang="en-US" dirty="0">
              <a:latin typeface="Times New Roman" charset="0"/>
              <a:ea typeface="MS PGothic" charset="-128"/>
            </a:endParaRPr>
          </a:p>
          <a:p>
            <a:r>
              <a:rPr lang="en-US" altLang="en-US" dirty="0">
                <a:latin typeface="Times New Roman" charset="0"/>
                <a:ea typeface="MS PGothic" charset="-128"/>
              </a:rPr>
              <a:t>               a.    Viruses</a:t>
            </a:r>
            <a:endParaRPr lang="en-IN" altLang="en-US" dirty="0">
              <a:latin typeface="Times New Roman" charset="0"/>
              <a:ea typeface="MS PGothic" charset="-128"/>
            </a:endParaRPr>
          </a:p>
          <a:p>
            <a:r>
              <a:rPr lang="en-US" altLang="en-US" dirty="0">
                <a:latin typeface="Times New Roman" charset="0"/>
                <a:ea typeface="MS PGothic" charset="-128"/>
              </a:rPr>
              <a:t>               b.    Bacteria</a:t>
            </a:r>
            <a:endParaRPr lang="en-IN" altLang="en-US" dirty="0">
              <a:latin typeface="Times New Roman" charset="0"/>
              <a:ea typeface="MS PGothic" charset="-128"/>
            </a:endParaRPr>
          </a:p>
          <a:p>
            <a:r>
              <a:rPr lang="en-US" altLang="en-US" dirty="0">
                <a:latin typeface="Times New Roman" charset="0"/>
                <a:ea typeface="MS PGothic" charset="-128"/>
              </a:rPr>
              <a:t>               c.    Toxins</a:t>
            </a:r>
            <a:endParaRPr lang="en-IN" altLang="en-US" dirty="0">
              <a:latin typeface="Times New Roman" charset="0"/>
              <a:ea typeface="MS PGothic" charset="-128"/>
            </a:endParaRP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6468F5D-4517-7C46-9E3D-0F433935E3D9}" type="slidenum">
              <a:rPr lang="en-US" altLang="en-US" sz="1200"/>
              <a:pPr eaLnBrk="1" hangingPunct="1"/>
              <a:t>17</a:t>
            </a:fld>
            <a:endParaRPr lang="en-US" altLang="en-US" sz="1200" dirty="0"/>
          </a:p>
        </p:txBody>
      </p:sp>
    </p:spTree>
    <p:extLst>
      <p:ext uri="{BB962C8B-B14F-4D97-AF65-F5344CB8AC3E}">
        <p14:creationId xmlns:p14="http://schemas.microsoft.com/office/powerpoint/2010/main" val="985446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Nuclear/radiologic terrorism</a:t>
            </a:r>
            <a:endParaRPr lang="en-IN" altLang="en-US" dirty="0">
              <a:latin typeface="Times New Roman" charset="0"/>
              <a:ea typeface="MS PGothic" charset="-128"/>
            </a:endParaRPr>
          </a:p>
          <a:p>
            <a:r>
              <a:rPr lang="en-US" altLang="en-US" dirty="0">
                <a:latin typeface="Times New Roman" charset="0"/>
                <a:ea typeface="MS PGothic" charset="-128"/>
              </a:rPr>
              <a:t>       1.    There have been only two publicly known incidents involving the use of a nuclear device.</a:t>
            </a:r>
            <a:endParaRPr lang="en-IN" altLang="en-US" dirty="0">
              <a:latin typeface="Times New Roman" charset="0"/>
              <a:ea typeface="MS PGothic" charset="-128"/>
            </a:endParaRPr>
          </a:p>
          <a:p>
            <a:r>
              <a:rPr lang="en-US" altLang="en-US" dirty="0">
                <a:latin typeface="Times New Roman" charset="0"/>
                <a:ea typeface="MS PGothic" charset="-128"/>
              </a:rPr>
              <a:t>              a.    Hiroshima and Nagasaki</a:t>
            </a:r>
            <a:endParaRPr lang="en-IN" altLang="en-US" dirty="0">
              <a:latin typeface="Times New Roman" charset="0"/>
              <a:ea typeface="MS PGothic" charset="-128"/>
            </a:endParaRPr>
          </a:p>
          <a:p>
            <a:r>
              <a:rPr lang="en-US" altLang="en-US" dirty="0">
                <a:latin typeface="Times New Roman" charset="0"/>
                <a:ea typeface="MS PGothic" charset="-128"/>
              </a:rPr>
              <a:t>       2.    It is possible for a terrorist to secure radioactive materials or waste to perpetrate an act of terror.</a:t>
            </a:r>
            <a:endParaRPr lang="en-IN" altLang="en-US" dirty="0">
              <a:latin typeface="Times New Roman" charset="0"/>
              <a:ea typeface="MS PGothic" charset="-128"/>
            </a:endParaRPr>
          </a:p>
          <a:p>
            <a:r>
              <a:rPr lang="en-US" altLang="en-US" dirty="0">
                <a:latin typeface="Times New Roman" charset="0"/>
                <a:ea typeface="MS PGothic" charset="-128"/>
              </a:rPr>
              <a:t>              a.    These materials are far easier for a determined terrorist to acquire and require less expertise to use.</a:t>
            </a:r>
            <a:endParaRPr lang="en-IN" altLang="en-US" dirty="0">
              <a:latin typeface="Times New Roman" charset="0"/>
              <a:ea typeface="MS PGothic" charset="-128"/>
            </a:endParaRPr>
          </a:p>
          <a:p>
            <a:r>
              <a:rPr lang="en-US" altLang="en-US" dirty="0">
                <a:latin typeface="Times New Roman" charset="0"/>
                <a:ea typeface="MS PGothic" charset="-128"/>
              </a:rPr>
              <a:t>              b.    “Dirty bombs” can cause widespread panic and civil disturbances.</a:t>
            </a:r>
            <a:endParaRPr lang="en-IN" altLang="en-US" dirty="0">
              <a:latin typeface="Times New Roman" charset="0"/>
              <a:ea typeface="MS PGothic" charset="-128"/>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0C165EF-0476-C140-BECA-AD317C575B5B}" type="slidenum">
              <a:rPr lang="en-US" altLang="en-US" sz="1200"/>
              <a:pPr eaLnBrk="1" hangingPunct="1"/>
              <a:t>18</a:t>
            </a:fld>
            <a:endParaRPr lang="en-US" altLang="en-US" sz="1200" dirty="0"/>
          </a:p>
        </p:txBody>
      </p:sp>
    </p:spTree>
    <p:extLst>
      <p:ext uri="{BB962C8B-B14F-4D97-AF65-F5344CB8AC3E}">
        <p14:creationId xmlns:p14="http://schemas.microsoft.com/office/powerpoint/2010/main" val="999607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 EMT Response to Terrorism</a:t>
            </a:r>
          </a:p>
          <a:p>
            <a:r>
              <a:rPr lang="en-US" altLang="en-US" dirty="0">
                <a:latin typeface="Times New Roman" charset="0"/>
                <a:ea typeface="MS PGothic" charset="-128"/>
              </a:rPr>
              <a:t>A.    The basic foundations of patient care remain the same.</a:t>
            </a:r>
            <a:endParaRPr lang="en-IN" altLang="en-US" dirty="0">
              <a:latin typeface="Times New Roman" charset="0"/>
              <a:ea typeface="MS PGothic" charset="-128"/>
            </a:endParaRPr>
          </a:p>
          <a:p>
            <a:r>
              <a:rPr lang="en-US" altLang="en-US" dirty="0">
                <a:latin typeface="Times New Roman" charset="0"/>
                <a:ea typeface="MS PGothic" charset="-128"/>
              </a:rPr>
              <a:t>        1.    The treatment can and will vary.</a:t>
            </a:r>
            <a:endParaRPr lang="en-IN" altLang="en-US" dirty="0">
              <a:latin typeface="Times New Roman" charset="0"/>
              <a:ea typeface="MS PGothic" charset="-128"/>
            </a:endParaRPr>
          </a:p>
          <a:p>
            <a:r>
              <a:rPr lang="en-US" altLang="en-US" dirty="0">
                <a:latin typeface="Times New Roman" charset="0"/>
                <a:ea typeface="MS PGothic" charset="-128"/>
              </a:rPr>
              <a:t>        2.    Always remember situational awareness.</a:t>
            </a:r>
            <a:endParaRPr lang="en-IN" altLang="en-US" dirty="0">
              <a:latin typeface="Times New Roman" charset="0"/>
              <a:ea typeface="MS PGothic" charset="-128"/>
            </a:endParaRPr>
          </a:p>
          <a:p>
            <a:r>
              <a:rPr lang="en-US" altLang="en-US" dirty="0">
                <a:latin typeface="Times New Roman" charset="0"/>
                <a:ea typeface="MS PGothic" charset="-128"/>
              </a:rPr>
              <a:t>B.    Recognizing a terrorist event (indicators)</a:t>
            </a:r>
            <a:endParaRPr lang="en-IN" altLang="en-US" dirty="0">
              <a:latin typeface="Times New Roman" charset="0"/>
              <a:ea typeface="MS PGothic" charset="-128"/>
            </a:endParaRPr>
          </a:p>
          <a:p>
            <a:r>
              <a:rPr lang="en-US" altLang="en-US" dirty="0">
                <a:latin typeface="Times New Roman" charset="0"/>
                <a:ea typeface="MS PGothic" charset="-128"/>
              </a:rPr>
              <a:t>        1.    The planning of most acts of terror is covert, which means that the public safety community generally has no prior knowledge of the time, location, or nature of the attack.</a:t>
            </a:r>
            <a:endParaRPr lang="en-IN" altLang="en-US" dirty="0">
              <a:latin typeface="Times New Roman" charset="0"/>
              <a:ea typeface="MS PGothic" charset="-128"/>
            </a:endParaRPr>
          </a:p>
          <a:p>
            <a:r>
              <a:rPr lang="en-US" altLang="en-US" dirty="0">
                <a:latin typeface="Times New Roman" charset="0"/>
                <a:ea typeface="MS PGothic" charset="-128"/>
              </a:rPr>
              <a:t>                a.    You must constantly be aware of your surroundings and understand the possible risks for terrorism.</a:t>
            </a:r>
            <a:endParaRPr lang="en-IN" altLang="en-US" dirty="0">
              <a:latin typeface="Times New Roman" charset="0"/>
              <a:ea typeface="MS PGothic" charset="-128"/>
            </a:endParaRPr>
          </a:p>
          <a:p>
            <a:r>
              <a:rPr lang="en-US" altLang="en-US" dirty="0">
                <a:latin typeface="Times New Roman" charset="0"/>
                <a:ea typeface="MS PGothic" charset="-128"/>
              </a:rPr>
              <a:t>                b.    You must know the current threat level issued by the federal government through the Department of Homeland Security (DHS).</a:t>
            </a:r>
            <a:endParaRPr lang="en-IN" altLang="en-US" dirty="0">
              <a:latin typeface="Times New Roman" charset="0"/>
              <a:ea typeface="MS PGothic" charset="-128"/>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4B99C4F-58E9-B64C-9326-C3F259671E8D}" type="slidenum">
              <a:rPr lang="en-US" altLang="en-US" sz="1200"/>
              <a:pPr eaLnBrk="1" hangingPunct="1"/>
              <a:t>19</a:t>
            </a:fld>
            <a:endParaRPr lang="en-US" altLang="en-US" sz="1200" dirty="0"/>
          </a:p>
        </p:txBody>
      </p:sp>
    </p:spTree>
    <p:extLst>
      <p:ext uri="{BB962C8B-B14F-4D97-AF65-F5344CB8AC3E}">
        <p14:creationId xmlns:p14="http://schemas.microsoft.com/office/powerpoint/2010/main" val="643841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In April 2011, the color-coded Homeland Security Advisory System was replaced by the National Terrorism Advisory System (NTAS). </a:t>
            </a:r>
            <a:endParaRPr lang="en-IN" altLang="en-US" dirty="0">
              <a:latin typeface="Times New Roman" charset="0"/>
              <a:ea typeface="MS PGothic" charset="-128"/>
            </a:endParaRPr>
          </a:p>
          <a:p>
            <a:r>
              <a:rPr lang="en-US" altLang="en-US" dirty="0">
                <a:latin typeface="Times New Roman" charset="0"/>
                <a:ea typeface="MS PGothic" charset="-128"/>
              </a:rPr>
              <a:t>       a.    Alerts from the NTAS contain a summary of the threat and the actions that first responders, government agencies, and the public can take to maintain safety.</a:t>
            </a:r>
            <a:endParaRPr lang="en-IN" altLang="en-US" dirty="0">
              <a:latin typeface="Times New Roman" charset="0"/>
              <a:ea typeface="MS PGothic" charset="-128"/>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7D4E31F-86B1-A54E-896D-72D0259A0FB0}" type="slidenum">
              <a:rPr lang="en-US" altLang="en-US" sz="1200"/>
              <a:pPr eaLnBrk="1" hangingPunct="1"/>
              <a:t>20</a:t>
            </a:fld>
            <a:endParaRPr lang="en-US" altLang="en-US" sz="1200" dirty="0"/>
          </a:p>
        </p:txBody>
      </p:sp>
    </p:spTree>
    <p:extLst>
      <p:ext uri="{BB962C8B-B14F-4D97-AF65-F5344CB8AC3E}">
        <p14:creationId xmlns:p14="http://schemas.microsoft.com/office/powerpoint/2010/main" val="2025981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Mass-Casualty Incidents Due to Terrorism and Disaster</a:t>
            </a:r>
          </a:p>
          <a:p>
            <a:r>
              <a:rPr lang="en-US" altLang="en-US" dirty="0">
                <a:latin typeface="Times New Roman" charset="0"/>
                <a:ea typeface="MS PGothic" charset="-128"/>
              </a:rPr>
              <a:t>• Risks and responsibilities of operating on the scene of a natural or man-made disaster. </a:t>
            </a: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B00C4C7-3EB6-F046-A0F3-353834BAC668}" type="slidenum">
              <a:rPr lang="en-US" altLang="en-US" sz="1200"/>
              <a:pPr eaLnBrk="1" hangingPunct="1"/>
              <a:t>3</a:t>
            </a:fld>
            <a:endParaRPr lang="en-US" altLang="en-US" sz="1200" dirty="0"/>
          </a:p>
        </p:txBody>
      </p:sp>
    </p:spTree>
    <p:extLst>
      <p:ext uri="{BB962C8B-B14F-4D97-AF65-F5344CB8AC3E}">
        <p14:creationId xmlns:p14="http://schemas.microsoft.com/office/powerpoint/2010/main" val="1820809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Make sure you are aware of information sent out by the advisory system at the start of your workday.</a:t>
            </a:r>
            <a:endParaRPr lang="en-IN" altLang="en-US" dirty="0">
              <a:latin typeface="Times New Roman" charset="0"/>
              <a:ea typeface="MS PGothic" charset="-128"/>
            </a:endParaRPr>
          </a:p>
          <a:p>
            <a:r>
              <a:rPr lang="en-US" altLang="en-US" dirty="0">
                <a:latin typeface="Times New Roman" charset="0"/>
                <a:ea typeface="MS PGothic" charset="-128"/>
              </a:rPr>
              <a:t>4.    On every call, make the following observations:</a:t>
            </a:r>
            <a:endParaRPr lang="en-IN" altLang="en-US" dirty="0">
              <a:latin typeface="Times New Roman" charset="0"/>
              <a:ea typeface="MS PGothic" charset="-128"/>
            </a:endParaRPr>
          </a:p>
          <a:p>
            <a:r>
              <a:rPr lang="en-US" altLang="en-US" dirty="0">
                <a:latin typeface="Times New Roman" charset="0"/>
                <a:ea typeface="MS PGothic" charset="-128"/>
              </a:rPr>
              <a:t>       a.    Type of location</a:t>
            </a:r>
            <a:endParaRPr lang="en-IN" altLang="en-US" dirty="0">
              <a:latin typeface="Times New Roman" charset="0"/>
              <a:ea typeface="MS PGothic" charset="-128"/>
            </a:endParaRPr>
          </a:p>
          <a:p>
            <a:r>
              <a:rPr lang="en-US" altLang="en-US" dirty="0">
                <a:latin typeface="Times New Roman" charset="0"/>
                <a:ea typeface="MS PGothic" charset="-128"/>
              </a:rPr>
              <a:t>       b.    Type of call</a:t>
            </a:r>
            <a:endParaRPr lang="en-IN" altLang="en-US" dirty="0">
              <a:latin typeface="Times New Roman" charset="0"/>
              <a:ea typeface="MS PGothic" charset="-128"/>
            </a:endParaRPr>
          </a:p>
          <a:p>
            <a:r>
              <a:rPr lang="en-US" altLang="en-US" dirty="0">
                <a:latin typeface="Times New Roman" charset="0"/>
                <a:ea typeface="MS PGothic" charset="-128"/>
              </a:rPr>
              <a:t>       c.    Number of patients</a:t>
            </a:r>
            <a:endParaRPr lang="en-IN" altLang="en-US" dirty="0">
              <a:latin typeface="Times New Roman" charset="0"/>
              <a:ea typeface="MS PGothic" charset="-128"/>
            </a:endParaRPr>
          </a:p>
          <a:p>
            <a:r>
              <a:rPr lang="en-US" altLang="en-US" dirty="0">
                <a:latin typeface="Times New Roman" charset="0"/>
                <a:ea typeface="MS PGothic" charset="-128"/>
              </a:rPr>
              <a:t>       d.    Victims’ statements</a:t>
            </a:r>
            <a:endParaRPr lang="en-IN" altLang="en-US" dirty="0">
              <a:latin typeface="Times New Roman" charset="0"/>
              <a:ea typeface="MS PGothic" charset="-128"/>
            </a:endParaRPr>
          </a:p>
          <a:p>
            <a:r>
              <a:rPr lang="en-US" altLang="en-US" dirty="0">
                <a:latin typeface="Times New Roman" charset="0"/>
                <a:ea typeface="MS PGothic" charset="-128"/>
              </a:rPr>
              <a:t>       e.    Preincident indicators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098A800-6363-7E47-8CF3-6AD5209E55A2}" type="slidenum">
              <a:rPr lang="en-US" altLang="en-US" sz="1200"/>
              <a:pPr eaLnBrk="1" hangingPunct="1"/>
              <a:t>21</a:t>
            </a:fld>
            <a:endParaRPr lang="en-US" altLang="en-US" sz="1200" dirty="0"/>
          </a:p>
        </p:txBody>
      </p:sp>
    </p:spTree>
    <p:extLst>
      <p:ext uri="{BB962C8B-B14F-4D97-AF65-F5344CB8AC3E}">
        <p14:creationId xmlns:p14="http://schemas.microsoft.com/office/powerpoint/2010/main" val="165153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Response actions</a:t>
            </a:r>
            <a:endParaRPr lang="en-IN" altLang="en-US" dirty="0">
              <a:latin typeface="Times New Roman" charset="0"/>
              <a:ea typeface="MS PGothic" charset="-128"/>
            </a:endParaRPr>
          </a:p>
          <a:p>
            <a:r>
              <a:rPr lang="en-US" altLang="en-US" dirty="0">
                <a:latin typeface="Times New Roman" charset="0"/>
                <a:ea typeface="MS PGothic" charset="-128"/>
              </a:rPr>
              <a:t>       1.    Scene safety</a:t>
            </a:r>
            <a:endParaRPr lang="en-IN" altLang="en-US" dirty="0">
              <a:latin typeface="Times New Roman" charset="0"/>
              <a:ea typeface="MS PGothic" charset="-128"/>
            </a:endParaRPr>
          </a:p>
          <a:p>
            <a:r>
              <a:rPr lang="en-US" altLang="en-US" dirty="0">
                <a:latin typeface="Times New Roman" charset="0"/>
                <a:ea typeface="MS PGothic" charset="-128"/>
              </a:rPr>
              <a:t>              a.    Remember to stage your vehicle a safe distance from the incident.</a:t>
            </a:r>
            <a:endParaRPr lang="en-IN" altLang="en-US" dirty="0">
              <a:latin typeface="Times New Roman" charset="0"/>
              <a:ea typeface="MS PGothic" charset="-128"/>
            </a:endParaRPr>
          </a:p>
          <a:p>
            <a:r>
              <a:rPr lang="en-US" altLang="en-US" dirty="0">
                <a:latin typeface="Times New Roman" charset="0"/>
                <a:ea typeface="MS PGothic" charset="-128"/>
              </a:rPr>
              <a:t>              b.    Wait for law enforcement personnel to advise you that the scene has been made secure.</a:t>
            </a:r>
            <a:endParaRPr lang="en-IN" altLang="en-US" dirty="0">
              <a:latin typeface="Times New Roman" charset="0"/>
              <a:ea typeface="MS PGothic" charset="-128"/>
            </a:endParaRPr>
          </a:p>
          <a:p>
            <a:r>
              <a:rPr lang="en-US" altLang="en-US" dirty="0">
                <a:latin typeface="Times New Roman" charset="0"/>
                <a:ea typeface="MS PGothic" charset="-128"/>
              </a:rPr>
              <a:t>              c.    If you have any doubt that it may not be safe, do not enter.</a:t>
            </a:r>
            <a:endParaRPr lang="en-IN" altLang="en-US" dirty="0">
              <a:latin typeface="Times New Roman" charset="0"/>
              <a:ea typeface="MS PGothic" charset="-128"/>
            </a:endParaRPr>
          </a:p>
          <a:p>
            <a:r>
              <a:rPr lang="en-US" altLang="en-US" dirty="0">
                <a:latin typeface="Times New Roman" charset="0"/>
                <a:ea typeface="MS PGothic" charset="-128"/>
              </a:rPr>
              <a:t>              d.    The best location for staging is upwind and uphill from the incident.</a:t>
            </a:r>
            <a:endParaRPr lang="en-IN" altLang="en-US" dirty="0">
              <a:latin typeface="Times New Roman" charset="0"/>
              <a:ea typeface="MS PGothic" charset="-128"/>
            </a:endParaRPr>
          </a:p>
          <a:p>
            <a:r>
              <a:rPr lang="en-US" altLang="en-US" dirty="0">
                <a:latin typeface="Times New Roman" charset="0"/>
                <a:ea typeface="MS PGothic" charset="-128"/>
              </a:rPr>
              <a:t>              e.    Remember the following rules:</a:t>
            </a:r>
            <a:endParaRPr lang="en-IN" altLang="en-US" dirty="0">
              <a:latin typeface="Times New Roman" charset="0"/>
              <a:ea typeface="MS PGothic" charset="-128"/>
            </a:endParaRPr>
          </a:p>
          <a:p>
            <a:r>
              <a:rPr lang="en-US" altLang="en-US" dirty="0">
                <a:latin typeface="Times New Roman" charset="0"/>
                <a:ea typeface="MS PGothic" charset="-128"/>
              </a:rPr>
              <a:t>	 i.    Failure to park your vehicle at a safe location can place you and your partner in danger.</a:t>
            </a:r>
            <a:endParaRPr lang="en-IN" altLang="en-US" dirty="0">
              <a:latin typeface="Times New Roman" charset="0"/>
              <a:ea typeface="MS PGothic" charset="-128"/>
            </a:endParaRPr>
          </a:p>
          <a:p>
            <a:r>
              <a:rPr lang="en-US" altLang="en-US" dirty="0">
                <a:latin typeface="Times New Roman" charset="0"/>
                <a:ea typeface="MS PGothic" charset="-128"/>
              </a:rPr>
              <a:t>	 ii.    If your vehicle is blocked in by other emergency vehicles or damaged by a secondary device (or event), you will be unable to provide victims with transportation or escape yourself.</a:t>
            </a:r>
            <a:endParaRPr lang="en-IN" altLang="en-US" dirty="0">
              <a:latin typeface="Times New Roman" charset="0"/>
              <a:ea typeface="MS PGothic" charset="-128"/>
            </a:endParaRPr>
          </a:p>
          <a:p>
            <a:r>
              <a:rPr lang="en-US" altLang="en-US" dirty="0">
                <a:latin typeface="Times New Roman" charset="0"/>
                <a:ea typeface="MS PGothic" charset="-128"/>
              </a:rPr>
              <a:t>              f.    Secondary device </a:t>
            </a:r>
            <a:endParaRPr lang="en-IN" altLang="en-US" dirty="0">
              <a:latin typeface="Times New Roman" charset="0"/>
              <a:ea typeface="MS PGothic" charset="-128"/>
            </a:endParaRPr>
          </a:p>
          <a:p>
            <a:r>
              <a:rPr lang="en-US" altLang="en-US" dirty="0">
                <a:latin typeface="Times New Roman" charset="0"/>
                <a:ea typeface="MS PGothic" charset="-128"/>
              </a:rPr>
              <a:t>	i.    Additional explosives that are set to explode after the initial bomb.</a:t>
            </a:r>
            <a:endParaRPr lang="en-IN" altLang="en-US" dirty="0">
              <a:latin typeface="Times New Roman" charset="0"/>
              <a:ea typeface="MS PGothic" charset="-128"/>
            </a:endParaRPr>
          </a:p>
          <a:p>
            <a:r>
              <a:rPr lang="en-US" altLang="en-US" dirty="0">
                <a:latin typeface="Times New Roman" charset="0"/>
                <a:ea typeface="MS PGothic" charset="-128"/>
              </a:rPr>
              <a:t>	ii.   Intended primarily to injure responders and to secure media coverage.</a:t>
            </a:r>
            <a:endParaRPr lang="en-IN" altLang="en-US" dirty="0">
              <a:latin typeface="Times New Roman" charset="0"/>
              <a:ea typeface="MS PGothic" charset="-128"/>
            </a:endParaRPr>
          </a:p>
          <a:p>
            <a:r>
              <a:rPr lang="en-US" altLang="en-US" dirty="0">
                <a:latin typeface="Times New Roman" charset="0"/>
                <a:ea typeface="MS PGothic" charset="-128"/>
              </a:rPr>
              <a:t>	iii.  May include various types of electronic equipment such as cell phones or pagers.</a:t>
            </a:r>
            <a:endParaRPr lang="en-IN" altLang="en-US" dirty="0">
              <a:latin typeface="Times New Roman" charset="0"/>
              <a:ea typeface="MS PGothic" charset="-128"/>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FE9E19B-001B-3148-9C11-D86D44F6EB47}" type="slidenum">
              <a:rPr lang="en-US" altLang="en-US" sz="1200"/>
              <a:pPr eaLnBrk="1" hangingPunct="1"/>
              <a:t>22</a:t>
            </a:fld>
            <a:endParaRPr lang="en-US" altLang="en-US" sz="1200" dirty="0"/>
          </a:p>
        </p:txBody>
      </p:sp>
    </p:spTree>
    <p:extLst>
      <p:ext uri="{BB962C8B-B14F-4D97-AF65-F5344CB8AC3E}">
        <p14:creationId xmlns:p14="http://schemas.microsoft.com/office/powerpoint/2010/main" val="1185968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show an example of safely staging an ambulance. </a:t>
            </a: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BB0BFEA-D2A6-AF47-8D2A-CCC3FCA980C5}" type="slidenum">
              <a:rPr lang="en-US" altLang="en-US" sz="1200"/>
              <a:pPr eaLnBrk="1" hangingPunct="1"/>
              <a:t>23</a:t>
            </a:fld>
            <a:endParaRPr lang="en-US" altLang="en-US" sz="1200" dirty="0"/>
          </a:p>
        </p:txBody>
      </p:sp>
    </p:spTree>
    <p:extLst>
      <p:ext uri="{BB962C8B-B14F-4D97-AF65-F5344CB8AC3E}">
        <p14:creationId xmlns:p14="http://schemas.microsoft.com/office/powerpoint/2010/main" val="1784616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rabicPeriod" startAt="2"/>
            </a:pPr>
            <a:r>
              <a:rPr lang="en-US" altLang="en-US" dirty="0">
                <a:latin typeface="Times New Roman" charset="0"/>
                <a:ea typeface="MS PGothic" charset="-128"/>
              </a:rPr>
              <a:t>Responder safety (personnel protection)</a:t>
            </a:r>
            <a:endParaRPr lang="en-IN" altLang="en-US" dirty="0">
              <a:latin typeface="Times New Roman" charset="0"/>
              <a:ea typeface="MS PGothic" charset="-128"/>
            </a:endParaRPr>
          </a:p>
          <a:p>
            <a:pPr marL="0" indent="0">
              <a:buNone/>
            </a:pPr>
            <a:r>
              <a:rPr lang="en-US" altLang="en-US" dirty="0">
                <a:latin typeface="Times New Roman" charset="0"/>
                <a:ea typeface="MS PGothic" charset="-128"/>
              </a:rPr>
              <a:t>      a.    The best form of protection from a WMD agent is preventing yourself from coming into contact with the agent.</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The greatest threats are contamination and cross-contamination.</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98481C3-667B-6C4C-948E-119BC31243E5}" type="slidenum">
              <a:rPr lang="en-US" altLang="en-US" sz="1200"/>
              <a:pPr eaLnBrk="1" hangingPunct="1"/>
              <a:t>24</a:t>
            </a:fld>
            <a:endParaRPr lang="en-US" altLang="en-US" sz="1200" dirty="0"/>
          </a:p>
        </p:txBody>
      </p:sp>
    </p:spTree>
    <p:extLst>
      <p:ext uri="{BB962C8B-B14F-4D97-AF65-F5344CB8AC3E}">
        <p14:creationId xmlns:p14="http://schemas.microsoft.com/office/powerpoint/2010/main" val="145871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Notification procedures</a:t>
            </a:r>
            <a:endParaRPr lang="en-IN" altLang="en-US" dirty="0">
              <a:latin typeface="Times New Roman" charset="0"/>
              <a:ea typeface="MS PGothic" charset="-128"/>
            </a:endParaRPr>
          </a:p>
          <a:p>
            <a:r>
              <a:rPr lang="en-US" altLang="en-US" dirty="0">
                <a:latin typeface="Times New Roman" charset="0"/>
                <a:ea typeface="MS PGothic" charset="-128"/>
              </a:rPr>
              <a:t>       a.    Notify the dispatcher when you suspect a terrorist or WMD.</a:t>
            </a:r>
            <a:endParaRPr lang="en-IN" altLang="en-US" dirty="0">
              <a:latin typeface="Times New Roman" charset="0"/>
              <a:ea typeface="MS PGothic" charset="-128"/>
            </a:endParaRPr>
          </a:p>
          <a:p>
            <a:r>
              <a:rPr lang="en-US" altLang="en-US" dirty="0">
                <a:latin typeface="Times New Roman" charset="0"/>
                <a:ea typeface="MS PGothic" charset="-128"/>
              </a:rPr>
              <a:t>       b.    Inform dispatch of:</a:t>
            </a:r>
            <a:endParaRPr lang="en-IN" altLang="en-US" dirty="0">
              <a:latin typeface="Times New Roman" charset="0"/>
              <a:ea typeface="MS PGothic" charset="-128"/>
            </a:endParaRPr>
          </a:p>
          <a:p>
            <a:r>
              <a:rPr lang="en-US" altLang="en-US" dirty="0">
                <a:latin typeface="Times New Roman" charset="0"/>
                <a:ea typeface="MS PGothic" charset="-128"/>
              </a:rPr>
              <a:t>              i.    The nature of the event</a:t>
            </a:r>
            <a:endParaRPr lang="en-IN" altLang="en-US" dirty="0">
              <a:latin typeface="Times New Roman" charset="0"/>
              <a:ea typeface="MS PGothic" charset="-128"/>
            </a:endParaRPr>
          </a:p>
          <a:p>
            <a:r>
              <a:rPr lang="en-US" altLang="en-US" dirty="0">
                <a:latin typeface="Times New Roman" charset="0"/>
                <a:ea typeface="MS PGothic" charset="-128"/>
              </a:rPr>
              <a:t>              ii.   Any additional resources that may be required</a:t>
            </a:r>
            <a:endParaRPr lang="en-IN" altLang="en-US" dirty="0">
              <a:latin typeface="Times New Roman" charset="0"/>
              <a:ea typeface="MS PGothic" charset="-128"/>
            </a:endParaRPr>
          </a:p>
          <a:p>
            <a:r>
              <a:rPr lang="en-US" altLang="en-US" dirty="0">
                <a:latin typeface="Times New Roman" charset="0"/>
                <a:ea typeface="MS PGothic" charset="-128"/>
              </a:rPr>
              <a:t>              iii.  The estimated number of patients</a:t>
            </a:r>
            <a:endParaRPr lang="en-IN" altLang="en-US" dirty="0">
              <a:latin typeface="Times New Roman" charset="0"/>
              <a:ea typeface="MS PGothic" charset="-128"/>
            </a:endParaRPr>
          </a:p>
          <a:p>
            <a:r>
              <a:rPr lang="en-US" altLang="en-US" dirty="0">
                <a:latin typeface="Times New Roman" charset="0"/>
                <a:ea typeface="MS PGothic" charset="-128"/>
              </a:rPr>
              <a:t>              iv.  The upwind route of approach or optimal route of approach</a:t>
            </a:r>
            <a:endParaRPr lang="en-IN" altLang="en-US" dirty="0">
              <a:latin typeface="Times New Roman" charset="0"/>
              <a:ea typeface="MS PGothic" charset="-128"/>
            </a:endParaRPr>
          </a:p>
          <a:p>
            <a:r>
              <a:rPr lang="en-US" altLang="en-US" dirty="0">
                <a:latin typeface="Times New Roman" charset="0"/>
                <a:ea typeface="MS PGothic" charset="-128"/>
              </a:rPr>
              <a:t>       c.    It is extremely important to establish a staging area, where other units will converge.</a:t>
            </a:r>
            <a:endParaRPr lang="en-IN" altLang="en-US" dirty="0">
              <a:latin typeface="Times New Roman" charset="0"/>
              <a:ea typeface="MS PGothic" charset="-128"/>
            </a:endParaRPr>
          </a:p>
          <a:p>
            <a:r>
              <a:rPr lang="en-US" altLang="en-US" dirty="0">
                <a:latin typeface="Times New Roman" charset="0"/>
                <a:ea typeface="MS PGothic" charset="-128"/>
              </a:rPr>
              <a:t>       d.    Trained responders in the proper protective equipment are the only persons equipped to handle the WMD incident.</a:t>
            </a:r>
            <a:endParaRPr lang="en-IN" altLang="en-US" dirty="0">
              <a:latin typeface="Times New Roman" charset="0"/>
              <a:ea typeface="MS PGothic" charset="-128"/>
            </a:endParaRPr>
          </a:p>
          <a:p>
            <a:r>
              <a:rPr lang="en-US" altLang="en-US" dirty="0">
                <a:latin typeface="Times New Roman" charset="0"/>
                <a:ea typeface="MS PGothic" charset="-128"/>
              </a:rPr>
              <a:t>       e.    Keep in mind that there may be more than one type of device or agent present.</a:t>
            </a:r>
            <a:endParaRPr lang="en-IN" altLang="en-US" dirty="0">
              <a:latin typeface="Times New Roman" charset="0"/>
              <a:ea typeface="MS PGothic" charset="-128"/>
            </a:endParaRP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73E10E7-C630-684D-8165-FBE45D34C984}" type="slidenum">
              <a:rPr lang="en-US" altLang="en-US" sz="1200"/>
              <a:pPr eaLnBrk="1" hangingPunct="1"/>
              <a:t>25</a:t>
            </a:fld>
            <a:endParaRPr lang="en-US" altLang="en-US" sz="1200" dirty="0"/>
          </a:p>
        </p:txBody>
      </p:sp>
    </p:spTree>
    <p:extLst>
      <p:ext uri="{BB962C8B-B14F-4D97-AF65-F5344CB8AC3E}">
        <p14:creationId xmlns:p14="http://schemas.microsoft.com/office/powerpoint/2010/main" val="1385812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Establishing command</a:t>
            </a:r>
            <a:endParaRPr lang="en-IN" altLang="en-US" dirty="0">
              <a:latin typeface="Times New Roman" charset="0"/>
              <a:ea typeface="MS PGothic" charset="-128"/>
            </a:endParaRPr>
          </a:p>
          <a:p>
            <a:r>
              <a:rPr lang="en-US" altLang="en-US" dirty="0">
                <a:latin typeface="Times New Roman" charset="0"/>
                <a:ea typeface="MS PGothic" charset="-128"/>
              </a:rPr>
              <a:t>       a.    As the first provider on scene, the EMT may need to establish command until additional personnel arrive.</a:t>
            </a:r>
            <a:endParaRPr lang="en-IN" altLang="en-US" dirty="0">
              <a:latin typeface="Times New Roman" charset="0"/>
              <a:ea typeface="MS PGothic" charset="-128"/>
            </a:endParaRPr>
          </a:p>
          <a:p>
            <a:r>
              <a:rPr lang="en-US" altLang="en-US" dirty="0">
                <a:latin typeface="Times New Roman" charset="0"/>
                <a:ea typeface="MS PGothic" charset="-128"/>
              </a:rPr>
              <a:t>       b.    You and other EMTs may function as:</a:t>
            </a:r>
            <a:endParaRPr lang="en-IN" altLang="en-US" dirty="0">
              <a:latin typeface="Times New Roman" charset="0"/>
              <a:ea typeface="MS PGothic" charset="-128"/>
            </a:endParaRPr>
          </a:p>
          <a:p>
            <a:r>
              <a:rPr lang="en-US" altLang="en-US" dirty="0">
                <a:latin typeface="Times New Roman" charset="0"/>
                <a:ea typeface="MS PGothic" charset="-128"/>
              </a:rPr>
              <a:t>               i.    Medical branch directors</a:t>
            </a:r>
            <a:endParaRPr lang="en-IN" altLang="en-US" dirty="0">
              <a:latin typeface="Times New Roman" charset="0"/>
              <a:ea typeface="MS PGothic" charset="-128"/>
            </a:endParaRPr>
          </a:p>
          <a:p>
            <a:r>
              <a:rPr lang="en-US" altLang="en-US" dirty="0">
                <a:latin typeface="Times New Roman" charset="0"/>
                <a:ea typeface="MS PGothic" charset="-128"/>
              </a:rPr>
              <a:t>               ii.   Triage supervisors</a:t>
            </a:r>
            <a:endParaRPr lang="en-IN" altLang="en-US" dirty="0">
              <a:latin typeface="Times New Roman" charset="0"/>
              <a:ea typeface="MS PGothic" charset="-128"/>
            </a:endParaRPr>
          </a:p>
          <a:p>
            <a:r>
              <a:rPr lang="en-US" altLang="en-US" dirty="0">
                <a:latin typeface="Times New Roman" charset="0"/>
                <a:ea typeface="MS PGothic" charset="-128"/>
              </a:rPr>
              <a:t>               iii.  Treatment supervisors</a:t>
            </a:r>
            <a:endParaRPr lang="en-IN" altLang="en-US" dirty="0">
              <a:latin typeface="Times New Roman" charset="0"/>
              <a:ea typeface="MS PGothic" charset="-128"/>
            </a:endParaRPr>
          </a:p>
          <a:p>
            <a:r>
              <a:rPr lang="en-US" altLang="en-US" dirty="0">
                <a:latin typeface="Times New Roman" charset="0"/>
                <a:ea typeface="MS PGothic" charset="-128"/>
              </a:rPr>
              <a:t>               iv.  Transportation supervisors</a:t>
            </a:r>
            <a:endParaRPr lang="en-IN" altLang="en-US" dirty="0">
              <a:latin typeface="Times New Roman" charset="0"/>
              <a:ea typeface="MS PGothic" charset="-128"/>
            </a:endParaRPr>
          </a:p>
          <a:p>
            <a:r>
              <a:rPr lang="en-US" altLang="en-US" dirty="0">
                <a:latin typeface="Times New Roman" charset="0"/>
                <a:ea typeface="MS PGothic" charset="-128"/>
              </a:rPr>
              <a:t>               v.   Logistic officers</a:t>
            </a:r>
            <a:endParaRPr lang="en-IN" altLang="en-US" dirty="0">
              <a:latin typeface="Times New Roman" charset="0"/>
              <a:ea typeface="MS PGothic" charset="-128"/>
            </a:endParaRPr>
          </a:p>
          <a:p>
            <a:r>
              <a:rPr lang="en-US" altLang="en-US" dirty="0">
                <a:latin typeface="Times New Roman" charset="0"/>
                <a:ea typeface="MS PGothic" charset="-128"/>
              </a:rPr>
              <a:t>               vi.  Command and general staff</a:t>
            </a:r>
            <a:endParaRPr lang="en-IN" altLang="en-US" dirty="0">
              <a:latin typeface="Times New Roman" charset="0"/>
              <a:ea typeface="MS PGothic" charset="-128"/>
            </a:endParaRPr>
          </a:p>
          <a:p>
            <a:r>
              <a:rPr lang="en-US" altLang="en-US" dirty="0">
                <a:latin typeface="Times New Roman" charset="0"/>
                <a:ea typeface="MS PGothic" charset="-128"/>
              </a:rPr>
              <a:t>       c.    If the initial incident command system (ICS) is already in place, immediately seek out the medical staging officer to receive your assignment.</a:t>
            </a:r>
            <a:endParaRPr lang="en-IN" altLang="en-US" dirty="0">
              <a:latin typeface="Times New Roman" charset="0"/>
              <a:ea typeface="MS PGothic" charset="-128"/>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ECD67D9-1C9A-D14C-9BD0-0376AE3C044D}" type="slidenum">
              <a:rPr lang="en-US" altLang="en-US" sz="1200"/>
              <a:pPr eaLnBrk="1" hangingPunct="1"/>
              <a:t>26</a:t>
            </a:fld>
            <a:endParaRPr lang="en-US" altLang="en-US" sz="1200" dirty="0"/>
          </a:p>
        </p:txBody>
      </p:sp>
    </p:spTree>
    <p:extLst>
      <p:ext uri="{BB962C8B-B14F-4D97-AF65-F5344CB8AC3E}">
        <p14:creationId xmlns:p14="http://schemas.microsoft.com/office/powerpoint/2010/main" val="1886384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Reassessing scene safety</a:t>
            </a:r>
            <a:endParaRPr lang="en-IN" altLang="en-US" dirty="0">
              <a:latin typeface="Times New Roman" charset="0"/>
              <a:ea typeface="MS PGothic" charset="-128"/>
            </a:endParaRPr>
          </a:p>
          <a:p>
            <a:r>
              <a:rPr lang="en-US" altLang="en-US" dirty="0">
                <a:latin typeface="Times New Roman" charset="0"/>
                <a:ea typeface="MS PGothic" charset="-128"/>
              </a:rPr>
              <a:t>       a.    Constantly assess and reassess the scene for safety.</a:t>
            </a:r>
            <a:endParaRPr lang="en-IN" altLang="en-US" dirty="0">
              <a:latin typeface="Times New Roman" charset="0"/>
              <a:ea typeface="MS PGothic" charset="-128"/>
            </a:endParaRPr>
          </a:p>
          <a:p>
            <a:r>
              <a:rPr lang="en-US" altLang="en-US" dirty="0">
                <a:latin typeface="Times New Roman" charset="0"/>
                <a:ea typeface="MS PGothic" charset="-128"/>
              </a:rPr>
              <a:t>       b.    Important component of situational awareness.</a:t>
            </a:r>
            <a:endParaRPr lang="en-IN" altLang="en-US" dirty="0">
              <a:latin typeface="Times New Roman" charset="0"/>
              <a:ea typeface="MS PGothic" charset="-128"/>
            </a:endParaRP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D69B4BA-8DBA-E24E-B53D-874A25239ABD}" type="slidenum">
              <a:rPr lang="en-US" altLang="en-US" sz="1200"/>
              <a:pPr eaLnBrk="1" hangingPunct="1"/>
              <a:t>27</a:t>
            </a:fld>
            <a:endParaRPr lang="en-US" altLang="en-US" sz="1200" dirty="0"/>
          </a:p>
        </p:txBody>
      </p:sp>
    </p:spTree>
    <p:extLst>
      <p:ext uri="{BB962C8B-B14F-4D97-AF65-F5344CB8AC3E}">
        <p14:creationId xmlns:p14="http://schemas.microsoft.com/office/powerpoint/2010/main" val="1162471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 Chemical Agents</a:t>
            </a:r>
          </a:p>
          <a:p>
            <a:r>
              <a:rPr lang="en-US" altLang="en-US" dirty="0">
                <a:latin typeface="Times New Roman" charset="0"/>
                <a:ea typeface="MS PGothic" charset="-128"/>
              </a:rPr>
              <a:t>A.   Liquids or gases that are dispersed to kill or injure.</a:t>
            </a:r>
            <a:endParaRPr lang="en-IN" altLang="en-US" dirty="0">
              <a:latin typeface="Times New Roman" charset="0"/>
              <a:ea typeface="MS PGothic" charset="-128"/>
            </a:endParaRPr>
          </a:p>
          <a:p>
            <a:r>
              <a:rPr lang="en-US" altLang="en-US" dirty="0">
                <a:latin typeface="Times New Roman" charset="0"/>
                <a:ea typeface="MS PGothic" charset="-128"/>
              </a:rPr>
              <a:t>      1.    The characteristics of an agent can be described as liquid, gas, or solid material.</a:t>
            </a:r>
            <a:endParaRPr lang="en-IN" altLang="en-US" dirty="0">
              <a:latin typeface="Times New Roman" charset="0"/>
              <a:ea typeface="MS PGothic" charset="-128"/>
            </a:endParaRPr>
          </a:p>
          <a:p>
            <a:r>
              <a:rPr lang="en-US" altLang="en-US" dirty="0">
                <a:latin typeface="Times New Roman" charset="0"/>
                <a:ea typeface="MS PGothic" charset="-128"/>
              </a:rPr>
              <a:t>      2.    Persistent or nonvolatile agents can remain on a surface for long periods, usually longer than 24 hours.</a:t>
            </a:r>
            <a:endParaRPr lang="en-IN" altLang="en-US" dirty="0">
              <a:latin typeface="Times New Roman" charset="0"/>
              <a:ea typeface="MS PGothic" charset="-128"/>
            </a:endParaRPr>
          </a:p>
          <a:p>
            <a:r>
              <a:rPr lang="en-US" altLang="en-US" dirty="0">
                <a:latin typeface="Times New Roman" charset="0"/>
                <a:ea typeface="MS PGothic" charset="-128"/>
              </a:rPr>
              <a:t>      3.    Nonpersistent or volatile agents evaporate rapidly when left on a surface in the optimal temperature range.</a:t>
            </a:r>
            <a:endParaRPr lang="en-IN" altLang="en-US" dirty="0">
              <a:latin typeface="Times New Roman" charset="0"/>
              <a:ea typeface="MS PGothic" charset="-128"/>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AB68FE3-7C9C-994C-BC25-45F5BEFC4051}" type="slidenum">
              <a:rPr lang="en-US" altLang="en-US" sz="1200"/>
              <a:pPr eaLnBrk="1" hangingPunct="1"/>
              <a:t>28</a:t>
            </a:fld>
            <a:endParaRPr lang="en-US" altLang="en-US" sz="1200" dirty="0"/>
          </a:p>
        </p:txBody>
      </p:sp>
    </p:spTree>
    <p:extLst>
      <p:ext uri="{BB962C8B-B14F-4D97-AF65-F5344CB8AC3E}">
        <p14:creationId xmlns:p14="http://schemas.microsoft.com/office/powerpoint/2010/main" val="1996923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Route of exposure is how the agent most effectively enters the body.</a:t>
            </a:r>
            <a:endParaRPr lang="en-IN" altLang="en-US" dirty="0">
              <a:latin typeface="Times New Roman" charset="0"/>
              <a:ea typeface="MS PGothic" charset="-128"/>
            </a:endParaRPr>
          </a:p>
          <a:p>
            <a:r>
              <a:rPr lang="en-US" altLang="en-US" dirty="0">
                <a:latin typeface="Times New Roman" charset="0"/>
                <a:ea typeface="MS PGothic" charset="-128"/>
              </a:rPr>
              <a:t>        a.    Agents with a vapor hazard enter the body through the respiratory tract in the form of vapors.</a:t>
            </a:r>
            <a:endParaRPr lang="en-IN" altLang="en-US" dirty="0">
              <a:latin typeface="Times New Roman" charset="0"/>
              <a:ea typeface="MS PGothic" charset="-128"/>
            </a:endParaRPr>
          </a:p>
          <a:p>
            <a:r>
              <a:rPr lang="en-US" altLang="en-US" dirty="0">
                <a:latin typeface="Times New Roman" charset="0"/>
                <a:ea typeface="MS PGothic" charset="-128"/>
              </a:rPr>
              <a:t>        b.    Agents with a contact hazard (or skin hazard) give off very little vapor or no vapors and enter the body through the skin.</a:t>
            </a:r>
            <a:endParaRPr lang="en-IN" altLang="en-US" dirty="0">
              <a:latin typeface="Times New Roman" charset="0"/>
              <a:ea typeface="MS PGothic" charset="-128"/>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72330AE-6F41-D642-A372-B68A4BE0F729}" type="slidenum">
              <a:rPr lang="en-US" altLang="en-US" sz="1200"/>
              <a:pPr eaLnBrk="1" hangingPunct="1"/>
              <a:t>29</a:t>
            </a:fld>
            <a:endParaRPr lang="en-US" altLang="en-US" sz="1200" dirty="0"/>
          </a:p>
        </p:txBody>
      </p:sp>
    </p:spTree>
    <p:extLst>
      <p:ext uri="{BB962C8B-B14F-4D97-AF65-F5344CB8AC3E}">
        <p14:creationId xmlns:p14="http://schemas.microsoft.com/office/powerpoint/2010/main" val="1416442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Vesicants (blister agents)</a:t>
            </a:r>
            <a:endParaRPr lang="en-IN" altLang="en-US" dirty="0">
              <a:latin typeface="Times New Roman" charset="0"/>
              <a:ea typeface="MS PGothic" charset="-128"/>
            </a:endParaRPr>
          </a:p>
          <a:p>
            <a:r>
              <a:rPr lang="en-US" altLang="en-US" dirty="0">
                <a:latin typeface="Times New Roman" charset="0"/>
                <a:ea typeface="MS PGothic" charset="-128"/>
              </a:rPr>
              <a:t>        1.    The primary route of exposure of blister agents, or vesicants, is the skin (contact).</a:t>
            </a:r>
            <a:endParaRPr lang="en-IN" altLang="en-US" dirty="0">
              <a:latin typeface="Times New Roman" charset="0"/>
              <a:ea typeface="MS PGothic" charset="-128"/>
            </a:endParaRPr>
          </a:p>
          <a:p>
            <a:r>
              <a:rPr lang="en-US" altLang="en-US" dirty="0">
                <a:latin typeface="Times New Roman" charset="0"/>
                <a:ea typeface="MS PGothic" charset="-128"/>
              </a:rPr>
              <a:t>        2.    However, if vesicants are left on the skin or clothing long enough, they produce vapors that can enter the respiratory tract.</a:t>
            </a:r>
            <a:endParaRPr lang="en-IN" altLang="en-US" dirty="0">
              <a:latin typeface="Times New Roman" charset="0"/>
              <a:ea typeface="MS PGothic" charset="-128"/>
            </a:endParaRPr>
          </a:p>
          <a:p>
            <a:r>
              <a:rPr lang="en-US" altLang="en-US" dirty="0">
                <a:latin typeface="Times New Roman" charset="0"/>
                <a:ea typeface="MS PGothic" charset="-128"/>
              </a:rPr>
              <a:t>        3.    Cause burnlike blisters to form on the victim’s skin and in the respiratory tract.</a:t>
            </a:r>
            <a:endParaRPr lang="en-IN" altLang="en-US" dirty="0">
              <a:latin typeface="Times New Roman" charset="0"/>
              <a:ea typeface="MS PGothic" charset="-128"/>
            </a:endParaRPr>
          </a:p>
          <a:p>
            <a:r>
              <a:rPr lang="en-US" altLang="en-US" dirty="0">
                <a:latin typeface="Times New Roman" charset="0"/>
                <a:ea typeface="MS PGothic" charset="-128"/>
              </a:rPr>
              <a:t>        4.    The vesicant agents consist of:</a:t>
            </a:r>
            <a:endParaRPr lang="en-IN" altLang="en-US" dirty="0">
              <a:latin typeface="Times New Roman" charset="0"/>
              <a:ea typeface="MS PGothic" charset="-128"/>
            </a:endParaRPr>
          </a:p>
          <a:p>
            <a:r>
              <a:rPr lang="en-US" altLang="en-US" dirty="0">
                <a:latin typeface="Times New Roman" charset="0"/>
                <a:ea typeface="MS PGothic" charset="-128"/>
              </a:rPr>
              <a:t>               a.    Sulfur mustard (H)</a:t>
            </a:r>
            <a:endParaRPr lang="en-IN" altLang="en-US" dirty="0">
              <a:latin typeface="Times New Roman" charset="0"/>
              <a:ea typeface="MS PGothic" charset="-128"/>
            </a:endParaRPr>
          </a:p>
          <a:p>
            <a:r>
              <a:rPr lang="en-US" altLang="en-US" dirty="0">
                <a:latin typeface="Times New Roman" charset="0"/>
                <a:ea typeface="MS PGothic" charset="-128"/>
              </a:rPr>
              <a:t>               b.    Lewisite (L)</a:t>
            </a:r>
            <a:endParaRPr lang="en-IN" altLang="en-US" dirty="0">
              <a:latin typeface="Times New Roman" charset="0"/>
              <a:ea typeface="MS PGothic" charset="-128"/>
            </a:endParaRPr>
          </a:p>
          <a:p>
            <a:r>
              <a:rPr lang="en-US" altLang="en-US" dirty="0">
                <a:latin typeface="Times New Roman" charset="0"/>
                <a:ea typeface="MS PGothic" charset="-128"/>
              </a:rPr>
              <a:t>               c.    Phosgene oxime (CX)</a:t>
            </a:r>
            <a:endParaRPr lang="en-IN" altLang="en-US" dirty="0">
              <a:latin typeface="Times New Roman" charset="0"/>
              <a:ea typeface="MS PGothic" charset="-128"/>
            </a:endParaRPr>
          </a:p>
          <a:p>
            <a:r>
              <a:rPr lang="en-US" altLang="en-US" dirty="0">
                <a:latin typeface="Times New Roman" charset="0"/>
                <a:ea typeface="MS PGothic" charset="-128"/>
              </a:rPr>
              <a:t>        5.    The vesicants usually cause the most damage to damp or moist areas of the body, such as the armpits, groin, and respiratory tract.</a:t>
            </a:r>
            <a:endParaRPr lang="en-IN" altLang="en-US" dirty="0">
              <a:latin typeface="Times New Roman" charset="0"/>
              <a:ea typeface="MS PGothic" charset="-128"/>
            </a:endParaRP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7FCFF83-60B3-B648-B61C-446D93726158}" type="slidenum">
              <a:rPr lang="en-US" altLang="en-US" sz="1200"/>
              <a:pPr eaLnBrk="1" hangingPunct="1"/>
              <a:t>30</a:t>
            </a:fld>
            <a:endParaRPr lang="en-US" altLang="en-US" sz="1200" dirty="0"/>
          </a:p>
        </p:txBody>
      </p:sp>
    </p:spTree>
    <p:extLst>
      <p:ext uri="{BB962C8B-B14F-4D97-AF65-F5344CB8AC3E}">
        <p14:creationId xmlns:p14="http://schemas.microsoft.com/office/powerpoint/2010/main" val="1294383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Introduction</a:t>
            </a:r>
          </a:p>
          <a:p>
            <a:pPr marL="228600" indent="-228600">
              <a:buAutoNum type="alphaUcPeriod"/>
            </a:pPr>
            <a:r>
              <a:rPr lang="en-US" altLang="en-US" dirty="0">
                <a:latin typeface="Times New Roman" charset="0"/>
                <a:ea typeface="MS PGothic" charset="-128"/>
              </a:rPr>
              <a:t>It is possible that you may be called on to respond to a terrorist event during your career.</a:t>
            </a:r>
            <a:endParaRPr lang="en-IN" altLang="en-US" dirty="0">
              <a:latin typeface="Times New Roman" charset="0"/>
              <a:ea typeface="MS PGothic" charset="-128"/>
            </a:endParaRPr>
          </a:p>
          <a:p>
            <a:pPr marL="0" indent="0">
              <a:buNone/>
            </a:pPr>
            <a:r>
              <a:rPr lang="en-US" altLang="en-US" dirty="0">
                <a:latin typeface="Times New Roman" charset="0"/>
                <a:ea typeface="MS PGothic" charset="-128"/>
              </a:rPr>
              <a:t>     1.    The question is not will terrorists strike again, but rather when and where they will strike.</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2.    You must be mentally and physically prepared for the possibility of a terrorist event.</a:t>
            </a:r>
            <a:endParaRPr lang="en-IN" altLang="en-US" dirty="0">
              <a:latin typeface="Times New Roman" charset="0"/>
              <a:ea typeface="MS PGothic" charset="-128"/>
            </a:endParaRPr>
          </a:p>
          <a:p>
            <a:r>
              <a:rPr lang="en-US" altLang="en-US" dirty="0">
                <a:latin typeface="Times New Roman" charset="0"/>
                <a:ea typeface="MS PGothic" charset="-128"/>
              </a:rPr>
              <a:t>B.  It is difficult to plan and anticipate a response to many terrorist events, yet there are several key principles that apply to every response.</a:t>
            </a:r>
            <a:endParaRPr lang="en-IN" altLang="en-US" dirty="0">
              <a:latin typeface="Times New Roman" charset="0"/>
              <a:ea typeface="MS PGothic" charset="-128"/>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F9A1D11-BBB1-3A4D-8703-13590B7F0B6E}" type="slidenum">
              <a:rPr lang="en-US" altLang="en-US" sz="1200"/>
              <a:pPr eaLnBrk="1" hangingPunct="1"/>
              <a:t>4</a:t>
            </a:fld>
            <a:endParaRPr lang="en-US" altLang="en-US" sz="1200" dirty="0"/>
          </a:p>
        </p:txBody>
      </p:sp>
    </p:spTree>
    <p:extLst>
      <p:ext uri="{BB962C8B-B14F-4D97-AF65-F5344CB8AC3E}">
        <p14:creationId xmlns:p14="http://schemas.microsoft.com/office/powerpoint/2010/main" val="6968764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Signs of vesicant exposure on the skin include the following:</a:t>
            </a:r>
            <a:endParaRPr lang="en-IN" altLang="en-US" dirty="0">
              <a:latin typeface="Times New Roman" charset="0"/>
              <a:ea typeface="MS PGothic" charset="-128"/>
            </a:endParaRPr>
          </a:p>
          <a:p>
            <a:r>
              <a:rPr lang="en-US" altLang="en-US" dirty="0">
                <a:latin typeface="Times New Roman" charset="0"/>
                <a:ea typeface="MS PGothic" charset="-128"/>
              </a:rPr>
              <a:t>        a.    Skin irritation, burning, and reddening</a:t>
            </a:r>
            <a:endParaRPr lang="en-IN" altLang="en-US" dirty="0">
              <a:latin typeface="Times New Roman" charset="0"/>
              <a:ea typeface="MS PGothic" charset="-128"/>
            </a:endParaRPr>
          </a:p>
          <a:p>
            <a:r>
              <a:rPr lang="en-US" altLang="en-US" dirty="0">
                <a:latin typeface="Times New Roman" charset="0"/>
                <a:ea typeface="MS PGothic" charset="-128"/>
              </a:rPr>
              <a:t>        b.    Immediate, intense skin pain</a:t>
            </a:r>
            <a:endParaRPr lang="en-IN" altLang="en-US" dirty="0">
              <a:latin typeface="Times New Roman" charset="0"/>
              <a:ea typeface="MS PGothic" charset="-128"/>
            </a:endParaRPr>
          </a:p>
          <a:p>
            <a:r>
              <a:rPr lang="en-US" altLang="en-US" dirty="0">
                <a:latin typeface="Times New Roman" charset="0"/>
                <a:ea typeface="MS PGothic" charset="-128"/>
              </a:rPr>
              <a:t>        c.    Formation of large blisters</a:t>
            </a:r>
            <a:endParaRPr lang="en-IN" altLang="en-US" dirty="0">
              <a:latin typeface="Times New Roman" charset="0"/>
              <a:ea typeface="MS PGothic" charset="-128"/>
            </a:endParaRPr>
          </a:p>
          <a:p>
            <a:r>
              <a:rPr lang="en-US" altLang="en-US" dirty="0">
                <a:latin typeface="Times New Roman" charset="0"/>
                <a:ea typeface="MS PGothic" charset="-128"/>
              </a:rPr>
              <a:t>        d.    Gray discoloration of skin</a:t>
            </a:r>
            <a:endParaRPr lang="en-IN" altLang="en-US" dirty="0">
              <a:latin typeface="Times New Roman" charset="0"/>
              <a:ea typeface="MS PGothic" charset="-128"/>
            </a:endParaRPr>
          </a:p>
          <a:p>
            <a:r>
              <a:rPr lang="en-US" altLang="en-US" dirty="0">
                <a:latin typeface="Times New Roman" charset="0"/>
                <a:ea typeface="MS PGothic" charset="-128"/>
              </a:rPr>
              <a:t>        e.    Swollen and closed or irritated eyes</a:t>
            </a:r>
            <a:endParaRPr lang="en-IN" altLang="en-US" dirty="0">
              <a:latin typeface="Times New Roman" charset="0"/>
              <a:ea typeface="MS PGothic" charset="-128"/>
            </a:endParaRPr>
          </a:p>
          <a:p>
            <a:r>
              <a:rPr lang="en-US" altLang="en-US" dirty="0">
                <a:latin typeface="Times New Roman" charset="0"/>
                <a:ea typeface="MS PGothic" charset="-128"/>
              </a:rPr>
              <a:t>        f.     Permanent eye injury (including blindness)</a:t>
            </a:r>
            <a:endParaRPr lang="en-IN"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S PGothic" charset="0"/>
              </a:rPr>
              <a:t>7.    Signs and symptoms if vapors were inhaled</a:t>
            </a:r>
          </a:p>
          <a:p>
            <a:r>
              <a:rPr lang="en-US" sz="1200" kern="1200" dirty="0">
                <a:solidFill>
                  <a:schemeClr val="tx1"/>
                </a:solidFill>
                <a:effectLst/>
                <a:latin typeface="Times New Roman" pitchFamily="18" charset="0"/>
                <a:ea typeface="MS PGothic" pitchFamily="34" charset="-128"/>
                <a:cs typeface="MS PGothic" charset="0"/>
              </a:rPr>
              <a:t>        a.   Hoarseness and stridor</a:t>
            </a:r>
          </a:p>
          <a:p>
            <a:r>
              <a:rPr lang="en-US" sz="1200" kern="1200" dirty="0">
                <a:solidFill>
                  <a:schemeClr val="tx1"/>
                </a:solidFill>
                <a:effectLst/>
                <a:latin typeface="Times New Roman" pitchFamily="18" charset="0"/>
                <a:ea typeface="MS PGothic" pitchFamily="34" charset="-128"/>
                <a:cs typeface="MS PGothic" charset="0"/>
              </a:rPr>
              <a:t>        b.   Severe cough</a:t>
            </a:r>
          </a:p>
          <a:p>
            <a:r>
              <a:rPr lang="en-US" sz="1200" kern="1200" dirty="0">
                <a:solidFill>
                  <a:schemeClr val="tx1"/>
                </a:solidFill>
                <a:effectLst/>
                <a:latin typeface="Times New Roman" pitchFamily="18" charset="0"/>
                <a:ea typeface="MS PGothic" pitchFamily="34" charset="-128"/>
                <a:cs typeface="MS PGothic" charset="0"/>
              </a:rPr>
              <a:t>        c.   Hemoptysis</a:t>
            </a:r>
          </a:p>
          <a:p>
            <a:r>
              <a:rPr lang="en-US" sz="1200" kern="1200" dirty="0">
                <a:solidFill>
                  <a:schemeClr val="tx1"/>
                </a:solidFill>
                <a:effectLst/>
                <a:latin typeface="Times New Roman" pitchFamily="18" charset="0"/>
                <a:ea typeface="MS PGothic" pitchFamily="34" charset="-128"/>
                <a:cs typeface="MS PGothic" charset="0"/>
              </a:rPr>
              <a:t>        d.   Severe dyspnea</a:t>
            </a:r>
            <a:r>
              <a:rPr lang="en-US" dirty="0">
                <a:effectLst/>
              </a:rPr>
              <a:t> </a:t>
            </a:r>
            <a:endParaRPr lang="en-IN" altLang="en-US" dirty="0">
              <a:latin typeface="Times New Roman" charset="0"/>
              <a:ea typeface="MS PGothic" charset="-128"/>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0D74275-5A93-1D48-A13D-C4CAE9A9F997}" type="slidenum">
              <a:rPr lang="en-US" altLang="en-US" sz="1200"/>
              <a:pPr eaLnBrk="1" hangingPunct="1"/>
              <a:t>31</a:t>
            </a:fld>
            <a:endParaRPr lang="en-US" altLang="en-US" sz="1200" dirty="0"/>
          </a:p>
        </p:txBody>
      </p:sp>
    </p:spTree>
    <p:extLst>
      <p:ext uri="{BB962C8B-B14F-4D97-AF65-F5344CB8AC3E}">
        <p14:creationId xmlns:p14="http://schemas.microsoft.com/office/powerpoint/2010/main" val="688005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rabicPeriod" startAt="8"/>
            </a:pPr>
            <a:r>
              <a:rPr lang="en-US" altLang="en-US" dirty="0">
                <a:latin typeface="Times New Roman" charset="0"/>
                <a:ea typeface="MS PGothic" charset="-128"/>
              </a:rPr>
              <a:t>Sulfur mustard (H)  is a brown-yellow oily substance that is generally considered very persistent.</a:t>
            </a:r>
            <a:endParaRPr lang="en-IN" altLang="en-US" dirty="0">
              <a:latin typeface="Times New Roman" charset="0"/>
              <a:ea typeface="MS PGothic" charset="-128"/>
            </a:endParaRPr>
          </a:p>
          <a:p>
            <a:pPr marL="0" indent="0">
              <a:buNone/>
            </a:pPr>
            <a:r>
              <a:rPr lang="en-US" altLang="en-US" dirty="0">
                <a:latin typeface="Times New Roman" charset="0"/>
                <a:ea typeface="MS PGothic" charset="-128"/>
              </a:rPr>
              <a:t>     a.    As the agent is absorbed into the skin, it begins an irreversible process of damage to the cells.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Mustard is considered a mutagen, which means that it mutates, damages, and changes the structures of cells.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c.    The patient will experience a progressive reddening of the affected area, which will gradually develop into large blisters.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Mustard also attacks vulnerable cells within the bone marrow and depletes the body’s ability to reproduce white blood cells.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e.    Sulfur mustard vapors can be inhaled, creating upper and lower airway compromise. </a:t>
            </a:r>
            <a:endParaRPr lang="en-IN" altLang="en-US" dirty="0">
              <a:latin typeface="Times New Roman" charset="0"/>
              <a:ea typeface="MS PGothic" charset="-128"/>
            </a:endParaRP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984F435-379A-7B40-AF3C-5484DD105DD2}" type="slidenum">
              <a:rPr lang="en-US" altLang="en-US" sz="1200"/>
              <a:pPr eaLnBrk="1" hangingPunct="1"/>
              <a:t>32</a:t>
            </a:fld>
            <a:endParaRPr lang="en-US" altLang="en-US" sz="1200" dirty="0"/>
          </a:p>
        </p:txBody>
      </p:sp>
    </p:spTree>
    <p:extLst>
      <p:ext uri="{BB962C8B-B14F-4D97-AF65-F5344CB8AC3E}">
        <p14:creationId xmlns:p14="http://schemas.microsoft.com/office/powerpoint/2010/main" val="1262113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9.    Lewisite and phosgene oxime produce blister wounds very similar to those caused by mustard.</a:t>
            </a:r>
            <a:endParaRPr lang="en-IN" altLang="en-US" dirty="0">
              <a:latin typeface="Times New Roman" charset="0"/>
              <a:ea typeface="MS PGothic" charset="-128"/>
            </a:endParaRPr>
          </a:p>
          <a:p>
            <a:r>
              <a:rPr lang="en-US" altLang="en-US" dirty="0">
                <a:latin typeface="Times New Roman" charset="0"/>
                <a:ea typeface="MS PGothic" charset="-128"/>
              </a:rPr>
              <a:t>       a.    Produce immediate intense pain and discomfort when contact is made.</a:t>
            </a:r>
            <a:endParaRPr lang="en-IN" altLang="en-US" dirty="0">
              <a:latin typeface="Times New Roman" charset="0"/>
              <a:ea typeface="MS PGothic" charset="-128"/>
            </a:endParaRPr>
          </a:p>
          <a:p>
            <a:r>
              <a:rPr lang="en-US" altLang="en-US" dirty="0">
                <a:latin typeface="Times New Roman" charset="0"/>
                <a:ea typeface="MS PGothic" charset="-128"/>
              </a:rPr>
              <a:t>       b.    The patient may have a gray discoloration at the contaminated site.</a:t>
            </a:r>
            <a:endParaRPr lang="en-IN" altLang="en-US" dirty="0">
              <a:latin typeface="Times New Roman" charset="0"/>
              <a:ea typeface="MS PGothic" charset="-128"/>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A34FB17-3821-1944-9F2F-9107F6F33C8D}" type="slidenum">
              <a:rPr lang="en-US" altLang="en-US" sz="1200"/>
              <a:pPr eaLnBrk="1" hangingPunct="1"/>
              <a:t>33</a:t>
            </a:fld>
            <a:endParaRPr lang="en-US" altLang="en-US" sz="1200" dirty="0"/>
          </a:p>
        </p:txBody>
      </p:sp>
    </p:spTree>
    <p:extLst>
      <p:ext uri="{BB962C8B-B14F-4D97-AF65-F5344CB8AC3E}">
        <p14:creationId xmlns:p14="http://schemas.microsoft.com/office/powerpoint/2010/main" val="1643881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10.   Vesicant agent treatment</a:t>
            </a:r>
            <a:endParaRPr lang="en-IN" altLang="en-US" dirty="0">
              <a:latin typeface="Times New Roman" charset="0"/>
              <a:ea typeface="MS PGothic" charset="-128"/>
            </a:endParaRPr>
          </a:p>
          <a:p>
            <a:r>
              <a:rPr lang="en-US" altLang="en-US" dirty="0">
                <a:latin typeface="Times New Roman" charset="0"/>
                <a:ea typeface="MS PGothic" charset="-128"/>
              </a:rPr>
              <a:t>        a.    There are no antidotes for mustard or CX exposure.</a:t>
            </a:r>
            <a:endParaRPr lang="en-IN" altLang="en-US" dirty="0">
              <a:latin typeface="Times New Roman" charset="0"/>
              <a:ea typeface="MS PGothic" charset="-128"/>
            </a:endParaRPr>
          </a:p>
          <a:p>
            <a:r>
              <a:rPr lang="en-US" altLang="en-US" dirty="0">
                <a:latin typeface="Times New Roman" charset="0"/>
                <a:ea typeface="MS PGothic" charset="-128"/>
              </a:rPr>
              <a:t>        b.    British anti-lewisite is the antidote for agent L</a:t>
            </a:r>
          </a:p>
          <a:p>
            <a:r>
              <a:rPr lang="en-US" altLang="en-US" dirty="0">
                <a:latin typeface="Times New Roman" charset="0"/>
                <a:ea typeface="MS PGothic" charset="-128"/>
              </a:rPr>
              <a:t>        c.    Ensure that the patient has been decontaminated before you initiate any treatment.</a:t>
            </a:r>
            <a:endParaRPr lang="en-IN" altLang="en-US" dirty="0">
              <a:latin typeface="Times New Roman" charset="0"/>
              <a:ea typeface="MS PGothic" charset="-128"/>
            </a:endParaRPr>
          </a:p>
          <a:p>
            <a:r>
              <a:rPr lang="en-US" altLang="en-US" dirty="0">
                <a:latin typeface="Times New Roman" charset="0"/>
                <a:ea typeface="MS PGothic" charset="-128"/>
              </a:rPr>
              <a:t>        d.    If agent has been inhaled, the patient may require prompt airway support as soon as decontamination is complete.</a:t>
            </a:r>
            <a:endParaRPr lang="en-IN" altLang="en-US" dirty="0">
              <a:latin typeface="Times New Roman" charset="0"/>
              <a:ea typeface="MS PGothic" charset="-128"/>
            </a:endParaRPr>
          </a:p>
          <a:p>
            <a:r>
              <a:rPr lang="en-US" altLang="en-US" dirty="0">
                <a:latin typeface="Times New Roman" charset="0"/>
                <a:ea typeface="MS PGothic" charset="-128"/>
              </a:rPr>
              <a:t>        e.    Generally, burn centers are best equipped to handle the wounds and subsequent infections produced by vesicants.</a:t>
            </a:r>
            <a:endParaRPr lang="en-IN" altLang="en-US" dirty="0">
              <a:latin typeface="Times New Roman" charset="0"/>
              <a:ea typeface="MS PGothic" charset="-128"/>
            </a:endParaRP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1FC49DD-BE3F-064C-A940-5D90B1B4328C}" type="slidenum">
              <a:rPr lang="en-US" altLang="en-US" sz="1200"/>
              <a:pPr eaLnBrk="1" hangingPunct="1"/>
              <a:t>34</a:t>
            </a:fld>
            <a:endParaRPr lang="en-US" altLang="en-US" sz="1200" dirty="0"/>
          </a:p>
        </p:txBody>
      </p:sp>
    </p:spTree>
    <p:extLst>
      <p:ext uri="{BB962C8B-B14F-4D97-AF65-F5344CB8AC3E}">
        <p14:creationId xmlns:p14="http://schemas.microsoft.com/office/powerpoint/2010/main" val="13469830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Pulmonary agents (choking agents)</a:t>
            </a:r>
            <a:endParaRPr lang="en-IN" altLang="en-US" dirty="0">
              <a:latin typeface="Times New Roman" charset="0"/>
              <a:ea typeface="MS PGothic" charset="-128"/>
            </a:endParaRPr>
          </a:p>
          <a:p>
            <a:r>
              <a:rPr lang="en-US" altLang="en-US" dirty="0">
                <a:latin typeface="Times New Roman" charset="0"/>
                <a:ea typeface="MS PGothic" charset="-128"/>
              </a:rPr>
              <a:t>        1.    Gases that cause immediate harm to persons exposed to them.</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Includes chlorine (Cl) and phosgene</a:t>
            </a:r>
            <a:endParaRPr lang="en-IN" altLang="en-US" dirty="0">
              <a:latin typeface="Times New Roman" charset="0"/>
              <a:ea typeface="MS PGothic" charset="-128"/>
            </a:endParaRPr>
          </a:p>
          <a:p>
            <a:r>
              <a:rPr lang="en-US" altLang="en-US" dirty="0">
                <a:latin typeface="Times New Roman" charset="0"/>
                <a:ea typeface="MS PGothic" charset="-128"/>
              </a:rPr>
              <a:t>               b.    They produce respiratory-related symptoms such as dyspnea and tachypnea.</a:t>
            </a:r>
            <a:endParaRPr lang="en-IN" altLang="en-US" dirty="0">
              <a:latin typeface="Times New Roman" charset="0"/>
              <a:ea typeface="MS PGothic" charset="-128"/>
            </a:endParaRPr>
          </a:p>
          <a:p>
            <a:r>
              <a:rPr lang="en-US" altLang="en-US" dirty="0">
                <a:latin typeface="Times New Roman" charset="0"/>
                <a:ea typeface="MS PGothic" charset="-128"/>
              </a:rPr>
              <a:t>        2.    The primary route of exposure is through the respiratory tract, which makes them an inhalation or vapor hazard.</a:t>
            </a:r>
            <a:endParaRPr lang="en-IN" altLang="en-US" dirty="0">
              <a:latin typeface="Times New Roman" charset="0"/>
              <a:ea typeface="MS PGothic" charset="-128"/>
            </a:endParaRPr>
          </a:p>
          <a:p>
            <a:r>
              <a:rPr lang="en-US" altLang="en-US" dirty="0">
                <a:latin typeface="Times New Roman" charset="0"/>
                <a:ea typeface="MS PGothic" charset="-128"/>
              </a:rPr>
              <a:t>        3.    Once inside the lungs, they damage the lung tissue and fluid leaks into the lungs.</a:t>
            </a:r>
            <a:endParaRPr lang="en-IN" altLang="en-US" dirty="0">
              <a:latin typeface="Times New Roman" charset="0"/>
              <a:ea typeface="MS PGothic" charset="-128"/>
            </a:endParaRPr>
          </a:p>
          <a:p>
            <a:r>
              <a:rPr lang="en-US" altLang="en-US" dirty="0">
                <a:latin typeface="Times New Roman" charset="0"/>
                <a:ea typeface="MS PGothic" charset="-128"/>
              </a:rPr>
              <a:t>        4.    Pulmonary edema develops, resulting in difficulty breathing because of severely impaired gas exchange.</a:t>
            </a:r>
            <a:endParaRPr lang="en-IN" altLang="en-US" dirty="0">
              <a:latin typeface="Times New Roman" charset="0"/>
              <a:ea typeface="MS PGothic" charset="-128"/>
            </a:endParaRP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D48506F-DDEC-C44D-9F38-4E0CDE93B599}" type="slidenum">
              <a:rPr lang="en-US" altLang="en-US" sz="1200"/>
              <a:pPr eaLnBrk="1" hangingPunct="1"/>
              <a:t>35</a:t>
            </a:fld>
            <a:endParaRPr lang="en-US" altLang="en-US" sz="1200" dirty="0"/>
          </a:p>
        </p:txBody>
      </p:sp>
    </p:spTree>
    <p:extLst>
      <p:ext uri="{BB962C8B-B14F-4D97-AF65-F5344CB8AC3E}">
        <p14:creationId xmlns:p14="http://schemas.microsoft.com/office/powerpoint/2010/main" val="2119250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Chlorine (Cl) was the first chemical agent ever used in warfare.</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a.   Has a distinct odor of bleach and creates a green haze</a:t>
            </a:r>
          </a:p>
          <a:p>
            <a:r>
              <a:rPr lang="en-US" sz="1200" kern="1200" dirty="0">
                <a:solidFill>
                  <a:schemeClr val="tx1"/>
                </a:solidFill>
                <a:effectLst/>
                <a:latin typeface="Times New Roman" pitchFamily="18" charset="0"/>
                <a:ea typeface="MS PGothic" pitchFamily="34" charset="-128"/>
                <a:cs typeface="MS PGothic" charset="0"/>
              </a:rPr>
              <a:t>        b.   Initially it produces upper airway irritation and a choking sensation.</a:t>
            </a:r>
          </a:p>
          <a:p>
            <a:r>
              <a:rPr lang="en-US" sz="1200" kern="1200" dirty="0">
                <a:solidFill>
                  <a:schemeClr val="tx1"/>
                </a:solidFill>
                <a:effectLst/>
                <a:latin typeface="Times New Roman" pitchFamily="18" charset="0"/>
                <a:ea typeface="MS PGothic" pitchFamily="34" charset="-128"/>
                <a:cs typeface="MS PGothic" charset="0"/>
              </a:rPr>
              <a:t>        c.   Signs and symptoms</a:t>
            </a:r>
          </a:p>
          <a:p>
            <a:r>
              <a:rPr lang="en-US" sz="1200" kern="1200" dirty="0">
                <a:solidFill>
                  <a:schemeClr val="tx1"/>
                </a:solidFill>
                <a:effectLst/>
                <a:latin typeface="Times New Roman" pitchFamily="18" charset="0"/>
                <a:ea typeface="MS PGothic" pitchFamily="34" charset="-128"/>
                <a:cs typeface="MS PGothic" charset="0"/>
              </a:rPr>
              <a:t>              i.   Shortness of breath</a:t>
            </a:r>
          </a:p>
          <a:p>
            <a:r>
              <a:rPr lang="en-US" sz="1200" kern="1200" dirty="0">
                <a:solidFill>
                  <a:schemeClr val="tx1"/>
                </a:solidFill>
                <a:effectLst/>
                <a:latin typeface="Times New Roman" pitchFamily="18" charset="0"/>
                <a:ea typeface="MS PGothic" pitchFamily="34" charset="-128"/>
                <a:cs typeface="MS PGothic" charset="0"/>
              </a:rPr>
              <a:t>              ii.  Tightness in chest</a:t>
            </a:r>
          </a:p>
          <a:p>
            <a:r>
              <a:rPr lang="en-US" sz="1200" kern="1200" dirty="0">
                <a:solidFill>
                  <a:schemeClr val="tx1"/>
                </a:solidFill>
                <a:effectLst/>
                <a:latin typeface="Times New Roman" pitchFamily="18" charset="0"/>
                <a:ea typeface="MS PGothic" pitchFamily="34" charset="-128"/>
                <a:cs typeface="MS PGothic" charset="0"/>
              </a:rPr>
              <a:t>              iii. Hoarseness and stridor</a:t>
            </a:r>
          </a:p>
          <a:p>
            <a:r>
              <a:rPr lang="en-US" sz="1200" kern="1200" dirty="0">
                <a:solidFill>
                  <a:schemeClr val="tx1"/>
                </a:solidFill>
                <a:effectLst/>
                <a:latin typeface="Times New Roman" pitchFamily="18" charset="0"/>
                <a:ea typeface="MS PGothic" pitchFamily="34" charset="-128"/>
                <a:cs typeface="MS PGothic" charset="0"/>
              </a:rPr>
              <a:t>              iv. Gasping and coughing</a:t>
            </a:r>
          </a:p>
          <a:p>
            <a:r>
              <a:rPr lang="en-US" sz="1200" kern="1200" dirty="0">
                <a:solidFill>
                  <a:schemeClr val="tx1"/>
                </a:solidFill>
                <a:effectLst/>
                <a:latin typeface="Times New Roman" pitchFamily="18" charset="0"/>
                <a:ea typeface="MS PGothic" pitchFamily="34" charset="-128"/>
                <a:cs typeface="MS PGothic" charset="0"/>
              </a:rPr>
              <a:t>        d.   With serious exposures, patients may experience pulmonary edema, complete airway constriction, and death. </a:t>
            </a: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609DC26-39EC-3E4D-97B2-DF7594BF46FE}" type="slidenum">
              <a:rPr lang="en-US" altLang="en-US" sz="1200"/>
              <a:pPr eaLnBrk="1" hangingPunct="1"/>
              <a:t>36</a:t>
            </a:fld>
            <a:endParaRPr lang="en-US" altLang="en-US" sz="1200" dirty="0"/>
          </a:p>
        </p:txBody>
      </p:sp>
    </p:spTree>
    <p:extLst>
      <p:ext uri="{BB962C8B-B14F-4D97-AF65-F5344CB8AC3E}">
        <p14:creationId xmlns:p14="http://schemas.microsoft.com/office/powerpoint/2010/main" val="781742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Phosgene has been produced for chemical warfare and is a product of combustion such as might be produced in a fire.</a:t>
            </a:r>
            <a:endParaRPr lang="en-IN" altLang="en-US" dirty="0">
              <a:latin typeface="Times New Roman" charset="0"/>
              <a:ea typeface="MS PGothic" charset="-128"/>
            </a:endParaRPr>
          </a:p>
          <a:p>
            <a:r>
              <a:rPr lang="en-US" altLang="en-US" dirty="0">
                <a:latin typeface="Times New Roman" charset="0"/>
                <a:ea typeface="MS PGothic" charset="-128"/>
              </a:rPr>
              <a:t>       a.    A very potent agent that has a delayed onset of symptoms, usually hours.</a:t>
            </a:r>
            <a:endParaRPr lang="en-IN" altLang="en-US" dirty="0">
              <a:latin typeface="Times New Roman" charset="0"/>
              <a:ea typeface="MS PGothic" charset="-128"/>
            </a:endParaRPr>
          </a:p>
          <a:p>
            <a:r>
              <a:rPr lang="en-US" altLang="en-US" dirty="0">
                <a:latin typeface="Times New Roman" charset="0"/>
                <a:ea typeface="MS PGothic" charset="-128"/>
              </a:rPr>
              <a:t>       b.    The odor produced by the chemical is similar to that of freshly mown grass or hay.</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The result is that much more of the gas may enter the body unnoticed.</a:t>
            </a:r>
            <a:endParaRPr lang="en-IN" altLang="en-US" dirty="0">
              <a:latin typeface="Times New Roman" charset="0"/>
              <a:ea typeface="MS PGothic" charset="-128"/>
            </a:endParaRPr>
          </a:p>
          <a:p>
            <a:r>
              <a:rPr lang="en-US" altLang="en-US" dirty="0">
                <a:latin typeface="Times New Roman" charset="0"/>
                <a:ea typeface="MS PGothic" charset="-128"/>
              </a:rPr>
              <a:t>       c.    Initially, a mild exposure may include these signs/symptoms:</a:t>
            </a:r>
            <a:endParaRPr lang="en-IN" altLang="en-US" dirty="0">
              <a:latin typeface="Times New Roman" charset="0"/>
              <a:ea typeface="MS PGothic" charset="-128"/>
            </a:endParaRPr>
          </a:p>
          <a:p>
            <a:r>
              <a:rPr lang="en-US" altLang="en-US" dirty="0">
                <a:latin typeface="Times New Roman" charset="0"/>
                <a:ea typeface="MS PGothic" charset="-128"/>
              </a:rPr>
              <a:t>              i.    Nausea</a:t>
            </a:r>
            <a:endParaRPr lang="en-IN" altLang="en-US" dirty="0">
              <a:latin typeface="Times New Roman" charset="0"/>
              <a:ea typeface="MS PGothic" charset="-128"/>
            </a:endParaRPr>
          </a:p>
          <a:p>
            <a:r>
              <a:rPr lang="en-US" altLang="en-US" dirty="0">
                <a:latin typeface="Times New Roman" charset="0"/>
                <a:ea typeface="MS PGothic" charset="-128"/>
              </a:rPr>
              <a:t>              ii.   Chest tightness</a:t>
            </a:r>
            <a:endParaRPr lang="en-IN" altLang="en-US" dirty="0">
              <a:latin typeface="Times New Roman" charset="0"/>
              <a:ea typeface="MS PGothic" charset="-128"/>
            </a:endParaRPr>
          </a:p>
          <a:p>
            <a:r>
              <a:rPr lang="en-US" altLang="en-US" dirty="0">
                <a:latin typeface="Times New Roman" charset="0"/>
                <a:ea typeface="MS PGothic" charset="-128"/>
              </a:rPr>
              <a:t>              iii.  Severe cough</a:t>
            </a:r>
            <a:endParaRPr lang="en-IN" altLang="en-US" dirty="0">
              <a:latin typeface="Times New Roman" charset="0"/>
              <a:ea typeface="MS PGothic" charset="-128"/>
            </a:endParaRPr>
          </a:p>
          <a:p>
            <a:r>
              <a:rPr lang="en-US" altLang="en-US" dirty="0">
                <a:latin typeface="Times New Roman" charset="0"/>
                <a:ea typeface="MS PGothic" charset="-128"/>
              </a:rPr>
              <a:t>              iv.  Dyspnea on exertion</a:t>
            </a:r>
            <a:endParaRPr lang="en-IN" altLang="en-US" dirty="0">
              <a:latin typeface="Times New Roman" charset="0"/>
              <a:ea typeface="MS PGothic" charset="-128"/>
            </a:endParaRPr>
          </a:p>
          <a:p>
            <a:r>
              <a:rPr lang="en-US" altLang="en-US" dirty="0">
                <a:latin typeface="Times New Roman" charset="0"/>
                <a:ea typeface="MS PGothic" charset="-128"/>
              </a:rPr>
              <a:t>       d.    Pulmonary edema may be so severe that the patient continually coughs up white or pink-tinged fluid.</a:t>
            </a:r>
            <a:endParaRPr lang="en-IN" altLang="en-US" dirty="0">
              <a:latin typeface="Times New Roman" charset="0"/>
              <a:ea typeface="MS PGothic" charset="-128"/>
            </a:endParaRPr>
          </a:p>
          <a:p>
            <a:r>
              <a:rPr lang="en-US" altLang="en-US" dirty="0">
                <a:latin typeface="Times New Roman" charset="0"/>
                <a:ea typeface="MS PGothic" charset="-128"/>
              </a:rPr>
              <a:t>       e.    A severe exposure produces such large amounts of fluid in the lungs that the patient may actually become hypovolemic and subsequently hypotensive.</a:t>
            </a:r>
            <a:endParaRPr lang="en-IN" altLang="en-US" dirty="0">
              <a:latin typeface="Times New Roman" charset="0"/>
              <a:ea typeface="MS PGothic" charset="-128"/>
            </a:endParaRP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1273840-6F44-4E4E-B670-6375DFC3647B}" type="slidenum">
              <a:rPr lang="en-US" altLang="en-US" sz="1200"/>
              <a:pPr eaLnBrk="1" hangingPunct="1"/>
              <a:t>37</a:t>
            </a:fld>
            <a:endParaRPr lang="en-US" altLang="en-US" sz="1200" dirty="0"/>
          </a:p>
        </p:txBody>
      </p:sp>
    </p:spTree>
    <p:extLst>
      <p:ext uri="{BB962C8B-B14F-4D97-AF65-F5344CB8AC3E}">
        <p14:creationId xmlns:p14="http://schemas.microsoft.com/office/powerpoint/2010/main" val="17621786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7.    Pulmonary agent treatment</a:t>
            </a:r>
            <a:endParaRPr lang="en-IN" altLang="en-US" dirty="0">
              <a:latin typeface="Times New Roman" charset="0"/>
              <a:ea typeface="MS PGothic" charset="-128"/>
            </a:endParaRPr>
          </a:p>
          <a:p>
            <a:r>
              <a:rPr lang="en-US" altLang="en-US" dirty="0">
                <a:latin typeface="Times New Roman" charset="0"/>
                <a:ea typeface="MS PGothic" charset="-128"/>
              </a:rPr>
              <a:t>       a.    Remove the patient from the contaminated atmosphere.</a:t>
            </a:r>
            <a:endParaRPr lang="en-IN" altLang="en-US" dirty="0">
              <a:latin typeface="Times New Roman" charset="0"/>
              <a:ea typeface="MS PGothic" charset="-128"/>
            </a:endParaRPr>
          </a:p>
          <a:p>
            <a:r>
              <a:rPr lang="en-US" altLang="en-US" dirty="0">
                <a:latin typeface="Times New Roman" charset="0"/>
                <a:ea typeface="MS PGothic" charset="-128"/>
              </a:rPr>
              <a:t>       b.    Aggressive management of the ABCs 	</a:t>
            </a:r>
          </a:p>
          <a:p>
            <a:r>
              <a:rPr lang="en-US" altLang="en-US" dirty="0">
                <a:latin typeface="Times New Roman" charset="0"/>
                <a:ea typeface="MS PGothic" charset="-128"/>
              </a:rPr>
              <a:t>       c.    Do not allow the patient to be active.</a:t>
            </a:r>
            <a:endParaRPr lang="en-IN" altLang="en-US" dirty="0">
              <a:latin typeface="Times New Roman" charset="0"/>
              <a:ea typeface="MS PGothic" charset="-128"/>
            </a:endParaRPr>
          </a:p>
          <a:p>
            <a:r>
              <a:rPr lang="en-US" altLang="en-US" dirty="0">
                <a:latin typeface="Times New Roman" charset="0"/>
                <a:ea typeface="MS PGothic" charset="-128"/>
              </a:rPr>
              <a:t>       d.    There are no antidotes to counteract the pulmonary agents.</a:t>
            </a:r>
            <a:endParaRPr lang="en-IN" altLang="en-US" dirty="0">
              <a:latin typeface="Times New Roman" charset="0"/>
              <a:ea typeface="MS PGothic" charset="-128"/>
            </a:endParaRPr>
          </a:p>
          <a:p>
            <a:r>
              <a:rPr lang="en-US" altLang="en-US" dirty="0">
                <a:latin typeface="Times New Roman" charset="0"/>
                <a:ea typeface="MS PGothic" charset="-128"/>
              </a:rPr>
              <a:t>       e.    The primary goals are to perform the ABCs, allow the patient to rest in a position of comfort with the head elevated, and initiate rapid transport. </a:t>
            </a:r>
            <a:endParaRPr lang="en-IN" altLang="en-US" dirty="0">
              <a:latin typeface="Times New Roman" charset="0"/>
              <a:ea typeface="MS PGothic" charset="-128"/>
            </a:endParaRPr>
          </a:p>
          <a:p>
            <a:r>
              <a:rPr lang="en-US" altLang="en-US" dirty="0">
                <a:latin typeface="Times New Roman" charset="0"/>
                <a:ea typeface="MS PGothic" charset="-128"/>
              </a:rPr>
              <a:t>       f.     If the patient’s condition does not improve with basic airway support, consider requesting ALS intercept. </a:t>
            </a:r>
            <a:endParaRPr lang="en-IN" altLang="en-US" dirty="0">
              <a:latin typeface="Times New Roman" charset="0"/>
              <a:ea typeface="MS PGothic" charset="-128"/>
            </a:endParaRPr>
          </a:p>
          <a:p>
            <a:r>
              <a:rPr lang="en-US" altLang="en-US" dirty="0">
                <a:latin typeface="Times New Roman" charset="0"/>
                <a:ea typeface="MS PGothic" charset="-128"/>
              </a:rPr>
              <a:t>       g.    Continuous positive airway pressure (CPAP) may benefit some patients; others will require advanced airway management.</a:t>
            </a:r>
            <a:endParaRPr lang="en-IN" altLang="en-US" dirty="0">
              <a:latin typeface="Times New Roman" charset="0"/>
              <a:ea typeface="MS PGothic" charset="-128"/>
            </a:endParaRP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70FC616-AE87-3346-850F-691224DA3868}" type="slidenum">
              <a:rPr lang="en-US" altLang="en-US" sz="1200"/>
              <a:pPr eaLnBrk="1" hangingPunct="1"/>
              <a:t>38</a:t>
            </a:fld>
            <a:endParaRPr lang="en-US" altLang="en-US" sz="1200" dirty="0"/>
          </a:p>
        </p:txBody>
      </p:sp>
    </p:spTree>
    <p:extLst>
      <p:ext uri="{BB962C8B-B14F-4D97-AF65-F5344CB8AC3E}">
        <p14:creationId xmlns:p14="http://schemas.microsoft.com/office/powerpoint/2010/main" val="9897796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Nerve agents</a:t>
            </a:r>
            <a:endParaRPr lang="en-IN" altLang="en-US" dirty="0">
              <a:latin typeface="Times New Roman" charset="0"/>
              <a:ea typeface="MS PGothic" charset="-128"/>
            </a:endParaRPr>
          </a:p>
          <a:p>
            <a:r>
              <a:rPr lang="en-US" altLang="en-US" dirty="0">
                <a:latin typeface="Times New Roman" charset="0"/>
                <a:ea typeface="MS PGothic" charset="-128"/>
              </a:rPr>
              <a:t>        1.    Are among the most deadly chemicals developed.</a:t>
            </a:r>
            <a:endParaRPr lang="en-IN" altLang="en-US" dirty="0">
              <a:latin typeface="Times New Roman" charset="0"/>
              <a:ea typeface="MS PGothic" charset="-128"/>
            </a:endParaRPr>
          </a:p>
          <a:p>
            <a:r>
              <a:rPr lang="en-US" altLang="en-US" dirty="0">
                <a:latin typeface="Times New Roman" charset="0"/>
                <a:ea typeface="MS PGothic" charset="-128"/>
              </a:rPr>
              <a:t>               a.    Classified as WMDs </a:t>
            </a:r>
            <a:endParaRPr lang="en-IN" altLang="en-US" dirty="0">
              <a:latin typeface="Times New Roman" charset="0"/>
              <a:ea typeface="MS PGothic" charset="-128"/>
            </a:endParaRPr>
          </a:p>
          <a:p>
            <a:r>
              <a:rPr lang="en-US" altLang="en-US" dirty="0">
                <a:latin typeface="Times New Roman" charset="0"/>
                <a:ea typeface="MS PGothic" charset="-128"/>
              </a:rPr>
              <a:t>               b.    Not readily available to the general public </a:t>
            </a:r>
            <a:endParaRPr lang="en-IN" altLang="en-US" dirty="0">
              <a:latin typeface="Times New Roman" charset="0"/>
              <a:ea typeface="MS PGothic" charset="-128"/>
            </a:endParaRPr>
          </a:p>
          <a:p>
            <a:r>
              <a:rPr lang="en-US" altLang="en-US" dirty="0">
                <a:latin typeface="Times New Roman" charset="0"/>
                <a:ea typeface="MS PGothic" charset="-128"/>
              </a:rPr>
              <a:t>               c.    Extremely toxic and rapidly fatal with any route of exposure</a:t>
            </a:r>
            <a:endParaRPr lang="en-IN" altLang="en-US" dirty="0">
              <a:latin typeface="Times New Roman" charset="0"/>
              <a:ea typeface="MS PGothic" charset="-128"/>
            </a:endParaRPr>
          </a:p>
          <a:p>
            <a:r>
              <a:rPr lang="en-US" altLang="en-US" dirty="0">
                <a:latin typeface="Times New Roman" charset="0"/>
                <a:ea typeface="MS PGothic" charset="-128"/>
              </a:rPr>
              <a:t>        2.    Can cause cardiac arrest within seconds to minutes of exposure.</a:t>
            </a:r>
            <a:endParaRPr lang="en-IN" altLang="en-US" dirty="0">
              <a:latin typeface="Times New Roman" charset="0"/>
              <a:ea typeface="MS PGothic" charset="-128"/>
            </a:endParaRPr>
          </a:p>
          <a:p>
            <a:r>
              <a:rPr lang="en-US" altLang="en-US" dirty="0">
                <a:latin typeface="Times New Roman" charset="0"/>
                <a:ea typeface="MS PGothic" charset="-128"/>
              </a:rPr>
              <a:t>        3.    A class of chemical called organophosphates, which are found in household bug sprays, agricultural pesticides, and some industrial chemicals at much lower strengths then in the weaponized form.</a:t>
            </a:r>
            <a:endParaRPr lang="en-IN" altLang="en-US" dirty="0">
              <a:latin typeface="Times New Roman" charset="0"/>
              <a:ea typeface="MS PGothic" charset="-128"/>
            </a:endParaRPr>
          </a:p>
          <a:p>
            <a:r>
              <a:rPr lang="en-US" altLang="en-US" dirty="0">
                <a:latin typeface="Times New Roman" charset="0"/>
                <a:ea typeface="MS PGothic" charset="-128"/>
              </a:rPr>
              <a:t>               a.    Organophosphates block an essential enzyme in the nervous system, causing the body’s organs to become overstimulated and burn out.</a:t>
            </a:r>
            <a:endParaRPr lang="en-IN" altLang="en-US" dirty="0">
              <a:latin typeface="Times New Roman" charset="0"/>
              <a:ea typeface="MS PGothic" charset="-128"/>
            </a:endParaRPr>
          </a:p>
          <a:p>
            <a:r>
              <a:rPr lang="en-US" altLang="en-US" dirty="0">
                <a:latin typeface="Times New Roman" charset="0"/>
                <a:ea typeface="MS PGothic" charset="-128"/>
              </a:rPr>
              <a:t>       4.     G agents came from the early nerve agents, the G series.</a:t>
            </a:r>
            <a:endParaRPr lang="en-IN" altLang="en-US" dirty="0">
              <a:latin typeface="Times New Roman" charset="0"/>
              <a:ea typeface="MS PGothic" charset="-128"/>
            </a:endParaRPr>
          </a:p>
          <a:p>
            <a:r>
              <a:rPr lang="en-US" altLang="en-US" dirty="0">
                <a:latin typeface="Times New Roman" charset="0"/>
                <a:ea typeface="MS PGothic" charset="-128"/>
              </a:rPr>
              <a:t>               a.    Sarin (GB) is a highly volatile colorless and odorless liquid.</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LD</a:t>
            </a:r>
            <a:r>
              <a:rPr lang="en-US" altLang="en-US" baseline="-25000" dirty="0">
                <a:latin typeface="Times New Roman" charset="0"/>
                <a:ea typeface="MS PGothic" charset="-128"/>
              </a:rPr>
              <a:t>50</a:t>
            </a:r>
            <a:r>
              <a:rPr lang="en-US" altLang="en-US" dirty="0">
                <a:latin typeface="Times New Roman" charset="0"/>
                <a:ea typeface="MS PGothic" charset="-128"/>
              </a:rPr>
              <a:t> (the standard measurement that represents the amount that will kill 50% of a population exposed to this level) of about 1 drop </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Especially dangerous in enclosed environments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   iii.  When it comes in contact with the skin, it is quickly absorbed and evaporates.</a:t>
            </a:r>
            <a:endParaRPr lang="en-IN" altLang="en-US" dirty="0">
              <a:latin typeface="Times New Roman" charset="0"/>
              <a:ea typeface="MS PGothic" charset="-128"/>
            </a:endParaRPr>
          </a:p>
          <a:p>
            <a:r>
              <a:rPr lang="en-US" altLang="en-US" dirty="0">
                <a:latin typeface="Times New Roman" charset="0"/>
                <a:ea typeface="MS PGothic" charset="-128"/>
              </a:rPr>
              <a:t>	 iv.   When it is on clothing, it has the effect of off-gassing.</a:t>
            </a:r>
            <a:endParaRPr lang="en-IN" altLang="en-US" dirty="0">
              <a:latin typeface="Times New Roman" charset="0"/>
              <a:ea typeface="MS PGothic" charset="-128"/>
            </a:endParaRPr>
          </a:p>
          <a:p>
            <a:r>
              <a:rPr lang="en-US" altLang="en-US" dirty="0">
                <a:latin typeface="Times New Roman" charset="0"/>
                <a:ea typeface="MS PGothic" charset="-128"/>
              </a:rPr>
              <a:t>                b.    Soman (GD) is twice as persistent as sarin and five times as lethal.</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Has a fruity odor and generally has no color</a:t>
            </a:r>
          </a:p>
          <a:p>
            <a:r>
              <a:rPr lang="en-US"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This agent is a contact and an inhalation hazard.</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c.	  Tabun (GA) is approximately half as lethal as sarin and 36 times more persistent.</a:t>
            </a:r>
          </a:p>
          <a:p>
            <a:r>
              <a:rPr lang="en-US" sz="1200" kern="1200" dirty="0">
                <a:solidFill>
                  <a:schemeClr val="tx1"/>
                </a:solidFill>
                <a:effectLst/>
                <a:latin typeface="Times New Roman" pitchFamily="18" charset="0"/>
                <a:ea typeface="MS PGothic" pitchFamily="34" charset="-128"/>
                <a:cs typeface="MS PGothic" charset="0"/>
              </a:rPr>
              <a:t>                        i.  Has a fruity smell and an appearance similar to sarin.</a:t>
            </a:r>
          </a:p>
          <a:p>
            <a:r>
              <a:rPr lang="en-US" sz="1200" kern="1200" dirty="0">
                <a:solidFill>
                  <a:schemeClr val="tx1"/>
                </a:solidFill>
                <a:effectLst/>
                <a:latin typeface="Times New Roman" pitchFamily="18" charset="0"/>
                <a:ea typeface="MS PGothic" pitchFamily="34" charset="-128"/>
                <a:cs typeface="MS PGothic" charset="0"/>
              </a:rPr>
              <a:t>                        ii.  It is a contact and an inhalation hazard.</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d.</a:t>
            </a:r>
            <a:r>
              <a:rPr lang="en-US" sz="1200" kern="1200" dirty="0">
                <a:solidFill>
                  <a:schemeClr val="tx1"/>
                </a:solidFill>
                <a:effectLst/>
                <a:latin typeface="Times New Roman" pitchFamily="18" charset="0"/>
                <a:ea typeface="MS PGothic" pitchFamily="34" charset="-128"/>
                <a:cs typeface="MS PGothic" charset="0"/>
              </a:rPr>
              <a:t>    V agent (VX) is a clear, oily agent that has no odor and looks like baby oil.</a:t>
            </a:r>
          </a:p>
          <a:p>
            <a:r>
              <a:rPr lang="en-US" sz="1200" kern="1200" dirty="0">
                <a:solidFill>
                  <a:schemeClr val="tx1"/>
                </a:solidFill>
                <a:effectLst/>
                <a:latin typeface="Times New Roman" pitchFamily="18" charset="0"/>
                <a:ea typeface="MS PGothic" pitchFamily="34" charset="-128"/>
                <a:cs typeface="MS PGothic" charset="0"/>
              </a:rPr>
              <a:t>                        i.   It is more than 100 times more lethal than sarin and is extremely persistent.</a:t>
            </a:r>
          </a:p>
          <a:p>
            <a:r>
              <a:rPr lang="en-US" sz="1200" kern="1200" dirty="0">
                <a:solidFill>
                  <a:schemeClr val="tx1"/>
                </a:solidFill>
                <a:effectLst/>
                <a:latin typeface="Times New Roman" pitchFamily="18" charset="0"/>
                <a:ea typeface="MS PGothic" pitchFamily="34" charset="-128"/>
                <a:cs typeface="MS PGothic" charset="0"/>
              </a:rPr>
              <a:t>                        ii.  It is easily absorbed into the skin, and the oily residue that remains is extremely difficult to decontaminate.</a:t>
            </a: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6F30E0B-BD5B-564E-B24F-C609DA91D2AB}" type="slidenum">
              <a:rPr lang="en-US" altLang="en-US" sz="1200"/>
              <a:pPr eaLnBrk="1" hangingPunct="1"/>
              <a:t>39</a:t>
            </a:fld>
            <a:endParaRPr lang="en-US" altLang="en-US" sz="1200" dirty="0"/>
          </a:p>
        </p:txBody>
      </p:sp>
    </p:spTree>
    <p:extLst>
      <p:ext uri="{BB962C8B-B14F-4D97-AF65-F5344CB8AC3E}">
        <p14:creationId xmlns:p14="http://schemas.microsoft.com/office/powerpoint/2010/main" val="8182478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table on this slide compares nerve agents. </a:t>
            </a: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4EBB982-BDD9-614A-9E1C-885A37453DA0}" type="slidenum">
              <a:rPr lang="en-US" altLang="en-US" sz="1200"/>
              <a:pPr eaLnBrk="1" hangingPunct="1"/>
              <a:t>40</a:t>
            </a:fld>
            <a:endParaRPr lang="en-US" altLang="en-US" sz="1200" dirty="0"/>
          </a:p>
        </p:txBody>
      </p:sp>
    </p:spTree>
    <p:extLst>
      <p:ext uri="{BB962C8B-B14F-4D97-AF65-F5344CB8AC3E}">
        <p14:creationId xmlns:p14="http://schemas.microsoft.com/office/powerpoint/2010/main" val="1954461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 What Is Terrorism?</a:t>
            </a:r>
          </a:p>
          <a:p>
            <a:r>
              <a:rPr lang="en-US" altLang="en-US" dirty="0">
                <a:latin typeface="Times New Roman" charset="0"/>
                <a:ea typeface="MS PGothic" charset="-128"/>
              </a:rPr>
              <a:t>A.    Terrorist forces have been at work since early civilizations.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The US Department of Justice defines both international terrorism and domestic terrorism with these points:</a:t>
            </a:r>
            <a:endParaRPr lang="en-IN" altLang="en-US" dirty="0">
              <a:latin typeface="Times New Roman" charset="0"/>
              <a:ea typeface="MS PGothic" charset="-128"/>
            </a:endParaRPr>
          </a:p>
          <a:p>
            <a:r>
              <a:rPr lang="en-US" altLang="en-US" dirty="0">
                <a:latin typeface="Times New Roman" charset="0"/>
                <a:ea typeface="MS PGothic" charset="-128"/>
              </a:rPr>
              <a:t>                a.    Involves violent acts or acts dangerous to human life that violate federal or state law</a:t>
            </a:r>
            <a:endParaRPr lang="en-IN" altLang="en-US" dirty="0">
              <a:latin typeface="Times New Roman" charset="0"/>
              <a:ea typeface="MS PGothic" charset="-128"/>
            </a:endParaRPr>
          </a:p>
          <a:p>
            <a:r>
              <a:rPr lang="en-US" altLang="en-US" dirty="0">
                <a:latin typeface="Times New Roman" charset="0"/>
                <a:ea typeface="MS PGothic" charset="-128"/>
              </a:rPr>
              <a:t>                b.    Appears to be intended (i) to intimidate or coerce a civilian population; (ii) to influence the policy of a government by intimidation or coercion; or (iii) to affect the conduct of a government by mass destruction, assassination, or kidnapping</a:t>
            </a:r>
            <a:endParaRPr lang="en-IN" altLang="en-US" dirty="0">
              <a:latin typeface="Times New Roman" charset="0"/>
              <a:ea typeface="MS PGothic" charset="-128"/>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F0A41CD-38D0-914D-8EE4-6E8B45064F33}" type="slidenum">
              <a:rPr lang="en-US" altLang="en-US" sz="1200"/>
              <a:pPr eaLnBrk="1" hangingPunct="1"/>
              <a:t>5</a:t>
            </a:fld>
            <a:endParaRPr lang="en-US" altLang="en-US" sz="1200" dirty="0"/>
          </a:p>
        </p:txBody>
      </p:sp>
    </p:spTree>
    <p:extLst>
      <p:ext uri="{BB962C8B-B14F-4D97-AF65-F5344CB8AC3E}">
        <p14:creationId xmlns:p14="http://schemas.microsoft.com/office/powerpoint/2010/main" val="271213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Nerve agents all produce similar symptoms but have varying routes of entry.</a:t>
            </a:r>
            <a:endParaRPr lang="en-IN" altLang="en-US" dirty="0">
              <a:latin typeface="Times New Roman" charset="0"/>
              <a:ea typeface="MS PGothic" charset="-128"/>
            </a:endParaRPr>
          </a:p>
          <a:p>
            <a:r>
              <a:rPr lang="en-US" altLang="en-US" dirty="0">
                <a:latin typeface="Times New Roman" charset="0"/>
                <a:ea typeface="MS PGothic" charset="-128"/>
              </a:rPr>
              <a:t>        a.    The symptoms are described using the military mnemonic SLUDGEM.</a:t>
            </a:r>
            <a:endParaRPr lang="en-IN" altLang="en-US" dirty="0">
              <a:latin typeface="Times New Roman" charset="0"/>
              <a:ea typeface="MS PGothic" charset="-128"/>
            </a:endParaRPr>
          </a:p>
          <a:p>
            <a:r>
              <a:rPr lang="en-US" altLang="en-US" dirty="0">
                <a:latin typeface="Times New Roman" charset="0"/>
                <a:ea typeface="MS PGothic" charset="-128"/>
              </a:rPr>
              <a:t>        b.    The medical mnemonic DUMBELS is also used.</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6076D2A-02FA-BE43-9B58-21534AD0EE4D}" type="slidenum">
              <a:rPr lang="en-US" altLang="en-US" sz="1200"/>
              <a:pPr eaLnBrk="1" hangingPunct="1"/>
              <a:t>41</a:t>
            </a:fld>
            <a:endParaRPr lang="en-US" altLang="en-US" sz="1200" dirty="0"/>
          </a:p>
        </p:txBody>
      </p:sp>
    </p:spTree>
    <p:extLst>
      <p:ext uri="{BB962C8B-B14F-4D97-AF65-F5344CB8AC3E}">
        <p14:creationId xmlns:p14="http://schemas.microsoft.com/office/powerpoint/2010/main" val="7308686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rabicPeriod" startAt="6"/>
            </a:pPr>
            <a:r>
              <a:rPr lang="en-US" altLang="en-US" dirty="0">
                <a:latin typeface="Times New Roman" charset="0"/>
                <a:ea typeface="MS PGothic" charset="-128"/>
              </a:rPr>
              <a:t> Miosis is the most common symptom of nerve agent exposure and can remain for days to weeks.</a:t>
            </a:r>
            <a:endParaRPr lang="en-IN" altLang="en-US" dirty="0">
              <a:latin typeface="Times New Roman" charset="0"/>
              <a:ea typeface="MS PGothic" charset="-128"/>
            </a:endParaRPr>
          </a:p>
          <a:p>
            <a:pPr marL="0" indent="0">
              <a:buNone/>
            </a:pPr>
            <a:r>
              <a:rPr lang="en-US" altLang="en-US" dirty="0">
                <a:latin typeface="Times New Roman" charset="0"/>
                <a:ea typeface="MS PGothic" charset="-128"/>
              </a:rPr>
              <a:t>      a.    Seen quickly in vapor exposure; may occur later after isolated skin exposure</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The patient may have been exposed to both.</a:t>
            </a:r>
            <a:endParaRPr lang="en-IN" altLang="en-US" sz="1200" kern="1200" dirty="0">
              <a:solidFill>
                <a:schemeClr val="tx1"/>
              </a:solidFill>
              <a:effectLst/>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S PGothic" charset="0"/>
              </a:rPr>
              <a:t>7.   Seizures will continue until the patient dies or until treatment is given with an antidote kit (DuoDote Auto-Injector or Antidote Treatment Nerve Agent Auto-Injector).</a:t>
            </a:r>
          </a:p>
          <a:p>
            <a:r>
              <a:rPr lang="en-US" sz="1200" kern="1200" dirty="0">
                <a:solidFill>
                  <a:schemeClr val="tx1"/>
                </a:solidFill>
                <a:effectLst/>
                <a:latin typeface="Times New Roman" pitchFamily="18" charset="0"/>
                <a:ea typeface="MS PGothic" pitchFamily="34" charset="-128"/>
                <a:cs typeface="MS PGothic" charset="0"/>
              </a:rPr>
              <a:t>8.   Nerve agent treatment</a:t>
            </a:r>
          </a:p>
          <a:p>
            <a:r>
              <a:rPr lang="en-US" sz="1200" kern="1200" dirty="0">
                <a:solidFill>
                  <a:schemeClr val="tx1"/>
                </a:solidFill>
                <a:effectLst/>
                <a:latin typeface="Times New Roman" pitchFamily="18" charset="0"/>
                <a:ea typeface="MS PGothic" pitchFamily="34" charset="-128"/>
                <a:cs typeface="MS PGothic" charset="0"/>
              </a:rPr>
              <a:t>      a.    You can greatly increase the patient’s chances of survival simply by providing airway and ventilatory support.</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b.</a:t>
            </a:r>
            <a:r>
              <a:rPr lang="en-US" sz="1200" kern="1200" dirty="0">
                <a:solidFill>
                  <a:schemeClr val="tx1"/>
                </a:solidFill>
                <a:effectLst/>
                <a:latin typeface="Times New Roman" pitchFamily="18" charset="0"/>
                <a:ea typeface="MS PGothic" pitchFamily="34" charset="-128"/>
                <a:cs typeface="MS PGothic" charset="0"/>
              </a:rPr>
              <a:t>    DuoDote Auto-Injector</a:t>
            </a:r>
          </a:p>
          <a:p>
            <a:r>
              <a:rPr lang="en-US" sz="1200" kern="1200" dirty="0">
                <a:solidFill>
                  <a:schemeClr val="tx1"/>
                </a:solidFill>
                <a:effectLst/>
                <a:latin typeface="Times New Roman" pitchFamily="18" charset="0"/>
                <a:ea typeface="MS PGothic" pitchFamily="34" charset="-128"/>
                <a:cs typeface="MS PGothic" charset="0"/>
              </a:rPr>
              <a:t>              i.   Contains 2.1 mg of atropine and 600 mg of pralidoxime chloride (2-PAM)</a:t>
            </a:r>
            <a:endParaRPr lang="en-IN" altLang="en-US" dirty="0">
              <a:latin typeface="Times New Roman" charset="0"/>
              <a:ea typeface="MS PGothic" charset="-128"/>
            </a:endParaRP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4574CD8-8D99-3B46-9859-14FA4333AF52}" type="slidenum">
              <a:rPr lang="en-US" altLang="en-US" sz="1200"/>
              <a:pPr eaLnBrk="1" hangingPunct="1"/>
              <a:t>42</a:t>
            </a:fld>
            <a:endParaRPr lang="en-US" altLang="en-US" sz="1200" dirty="0"/>
          </a:p>
        </p:txBody>
      </p:sp>
    </p:spTree>
    <p:extLst>
      <p:ext uri="{BB962C8B-B14F-4D97-AF65-F5344CB8AC3E}">
        <p14:creationId xmlns:p14="http://schemas.microsoft.com/office/powerpoint/2010/main" val="1023178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Metabolic agents (cyanides)</a:t>
            </a:r>
            <a:endParaRPr lang="en-IN" altLang="en-US" dirty="0">
              <a:latin typeface="Times New Roman" charset="0"/>
              <a:ea typeface="MS PGothic" charset="-128"/>
            </a:endParaRPr>
          </a:p>
          <a:p>
            <a:r>
              <a:rPr lang="en-US" altLang="en-US" dirty="0">
                <a:latin typeface="Times New Roman" charset="0"/>
                <a:ea typeface="MS PGothic" charset="-128"/>
              </a:rPr>
              <a:t>        1.    Hydrogen cyanide (AC) and cyanogen chloride (CK) affect the body’s ability to use oxygen.</a:t>
            </a:r>
            <a:endParaRPr lang="en-IN" altLang="en-US" dirty="0">
              <a:latin typeface="Times New Roman" charset="0"/>
              <a:ea typeface="MS PGothic" charset="-128"/>
            </a:endParaRPr>
          </a:p>
          <a:p>
            <a:r>
              <a:rPr lang="en-US" altLang="en-US" dirty="0">
                <a:latin typeface="Times New Roman" charset="0"/>
                <a:ea typeface="MS PGothic" charset="-128"/>
              </a:rPr>
              <a:t>               a.    Cyanide is a colorless gas with an odor similar to almonds.</a:t>
            </a:r>
            <a:endParaRPr lang="en-IN" altLang="en-US" dirty="0">
              <a:latin typeface="Times New Roman" charset="0"/>
              <a:ea typeface="MS PGothic" charset="-128"/>
            </a:endParaRPr>
          </a:p>
          <a:p>
            <a:r>
              <a:rPr lang="en-US" altLang="en-US" dirty="0">
                <a:latin typeface="Times New Roman" charset="0"/>
                <a:ea typeface="MS PGothic" charset="-128"/>
              </a:rPr>
              <a:t>        2.    Effects of cyanides begin on the cellular level and are very rapidly seen at the organ and system levels.</a:t>
            </a:r>
            <a:endParaRPr lang="en-IN" altLang="en-US" dirty="0">
              <a:latin typeface="Times New Roman" charset="0"/>
              <a:ea typeface="MS PGothic" charset="-128"/>
            </a:endParaRPr>
          </a:p>
          <a:p>
            <a:r>
              <a:rPr lang="en-US" altLang="en-US" dirty="0">
                <a:latin typeface="Times New Roman" charset="0"/>
                <a:ea typeface="MS PGothic" charset="-128"/>
              </a:rPr>
              <a:t>               a.    Commonly found in many industrial settings such as gold and silver mining, photography, and plastics processing. </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Often present in fires associated with textile and plastic factories.</a:t>
            </a:r>
            <a:endParaRPr lang="en-IN" altLang="en-US" dirty="0">
              <a:latin typeface="Times New Roman" charset="0"/>
              <a:ea typeface="MS PGothic" charset="-128"/>
            </a:endParaRPr>
          </a:p>
          <a:p>
            <a:r>
              <a:rPr lang="en-US" altLang="en-US" dirty="0">
                <a:latin typeface="Times New Roman" charset="0"/>
                <a:ea typeface="MS PGothic" charset="-128"/>
              </a:rPr>
              <a:t>        3.    In low doses, these chemicals are associated with dizziness, light-headedness, headache, and vomiting.</a:t>
            </a:r>
            <a:endParaRPr lang="en-IN" altLang="en-US" dirty="0">
              <a:latin typeface="Times New Roman" charset="0"/>
              <a:ea typeface="MS PGothic" charset="-128"/>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5D9EBDC-8B58-7345-8B37-3AB832EA577F}" type="slidenum">
              <a:rPr lang="en-US" altLang="en-US" sz="1200"/>
              <a:pPr eaLnBrk="1" hangingPunct="1"/>
              <a:t>43</a:t>
            </a:fld>
            <a:endParaRPr lang="en-US" altLang="en-US" sz="1200" dirty="0"/>
          </a:p>
        </p:txBody>
      </p:sp>
    </p:spTree>
    <p:extLst>
      <p:ext uri="{BB962C8B-B14F-4D97-AF65-F5344CB8AC3E}">
        <p14:creationId xmlns:p14="http://schemas.microsoft.com/office/powerpoint/2010/main" val="16692041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High doses will produce symptoms that include the following:</a:t>
            </a:r>
            <a:endParaRPr lang="en-IN" altLang="en-US" dirty="0">
              <a:latin typeface="Times New Roman" charset="0"/>
              <a:ea typeface="MS PGothic" charset="-128"/>
            </a:endParaRPr>
          </a:p>
          <a:p>
            <a:r>
              <a:rPr lang="en-US" altLang="en-US" dirty="0">
                <a:latin typeface="Times New Roman" charset="0"/>
                <a:ea typeface="MS PGothic" charset="-128"/>
              </a:rPr>
              <a:t>       a.    Shortness of breath and gasping respirations</a:t>
            </a:r>
            <a:endParaRPr lang="en-IN" altLang="en-US" dirty="0">
              <a:latin typeface="Times New Roman" charset="0"/>
              <a:ea typeface="MS PGothic" charset="-128"/>
            </a:endParaRPr>
          </a:p>
          <a:p>
            <a:r>
              <a:rPr lang="en-US" altLang="en-US" dirty="0">
                <a:latin typeface="Times New Roman" charset="0"/>
                <a:ea typeface="MS PGothic" charset="-128"/>
              </a:rPr>
              <a:t>       b.    Respiratory distress or arrest</a:t>
            </a:r>
            <a:endParaRPr lang="en-IN" altLang="en-US" dirty="0">
              <a:latin typeface="Times New Roman" charset="0"/>
              <a:ea typeface="MS PGothic" charset="-128"/>
            </a:endParaRPr>
          </a:p>
          <a:p>
            <a:r>
              <a:rPr lang="en-US" altLang="en-US" dirty="0">
                <a:latin typeface="Times New Roman" charset="0"/>
                <a:ea typeface="MS PGothic" charset="-128"/>
              </a:rPr>
              <a:t>       c.    Tachypnea</a:t>
            </a:r>
            <a:endParaRPr lang="en-IN" altLang="en-US" dirty="0">
              <a:latin typeface="Times New Roman" charset="0"/>
              <a:ea typeface="MS PGothic" charset="-128"/>
            </a:endParaRPr>
          </a:p>
          <a:p>
            <a:r>
              <a:rPr lang="en-US" altLang="en-US" dirty="0">
                <a:latin typeface="Times New Roman" charset="0"/>
                <a:ea typeface="MS PGothic" charset="-128"/>
              </a:rPr>
              <a:t>       d.    Flushed skin</a:t>
            </a:r>
            <a:endParaRPr lang="en-IN" altLang="en-US" dirty="0">
              <a:latin typeface="Times New Roman" charset="0"/>
              <a:ea typeface="MS PGothic" charset="-128"/>
            </a:endParaRPr>
          </a:p>
          <a:p>
            <a:r>
              <a:rPr lang="en-US" altLang="en-US" dirty="0">
                <a:latin typeface="Times New Roman" charset="0"/>
                <a:ea typeface="MS PGothic" charset="-128"/>
              </a:rPr>
              <a:t>       e.    Tachycardia</a:t>
            </a:r>
            <a:endParaRPr lang="en-IN" altLang="en-US" dirty="0">
              <a:latin typeface="Times New Roman" charset="0"/>
              <a:ea typeface="MS PGothic" charset="-128"/>
            </a:endParaRP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83531A4-C3A9-A14B-A957-A05E38454E77}" type="slidenum">
              <a:rPr lang="en-US" altLang="en-US" sz="1200"/>
              <a:pPr eaLnBrk="1" hangingPunct="1"/>
              <a:t>44</a:t>
            </a:fld>
            <a:endParaRPr lang="en-US" altLang="en-US" sz="1200" dirty="0"/>
          </a:p>
        </p:txBody>
      </p:sp>
    </p:spTree>
    <p:extLst>
      <p:ext uri="{BB962C8B-B14F-4D97-AF65-F5344CB8AC3E}">
        <p14:creationId xmlns:p14="http://schemas.microsoft.com/office/powerpoint/2010/main" val="17353859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Altered mental status</a:t>
            </a:r>
            <a:endParaRPr lang="en-IN" altLang="en-US" dirty="0">
              <a:latin typeface="Times New Roman" charset="0"/>
              <a:ea typeface="MS PGothic" charset="-128"/>
            </a:endParaRPr>
          </a:p>
          <a:p>
            <a:r>
              <a:rPr lang="en-US" altLang="en-US" dirty="0">
                <a:latin typeface="Times New Roman" charset="0"/>
                <a:ea typeface="MS PGothic" charset="-128"/>
              </a:rPr>
              <a:t>g.   Seizures</a:t>
            </a:r>
            <a:endParaRPr lang="en-IN" altLang="en-US" dirty="0">
              <a:latin typeface="Times New Roman" charset="0"/>
              <a:ea typeface="MS PGothic" charset="-128"/>
            </a:endParaRPr>
          </a:p>
          <a:p>
            <a:r>
              <a:rPr lang="es-MX" altLang="en-US" dirty="0">
                <a:latin typeface="Times New Roman" charset="0"/>
                <a:ea typeface="MS PGothic" charset="-128"/>
              </a:rPr>
              <a:t>h.   Coma</a:t>
            </a:r>
            <a:endParaRPr lang="en-IN" altLang="en-US" dirty="0">
              <a:latin typeface="Times New Roman" charset="0"/>
              <a:ea typeface="MS PGothic" charset="-128"/>
            </a:endParaRPr>
          </a:p>
          <a:p>
            <a:r>
              <a:rPr lang="es-MX" altLang="en-US" dirty="0">
                <a:latin typeface="Times New Roman" charset="0"/>
                <a:ea typeface="MS PGothic" charset="-128"/>
              </a:rPr>
              <a:t>i.    Apnea</a:t>
            </a:r>
            <a:endParaRPr lang="en-IN" altLang="en-US" dirty="0">
              <a:latin typeface="Times New Roman" charset="0"/>
              <a:ea typeface="MS PGothic" charset="-128"/>
            </a:endParaRPr>
          </a:p>
          <a:p>
            <a:r>
              <a:rPr lang="es-MX" altLang="en-US" dirty="0">
                <a:latin typeface="Times New Roman" charset="0"/>
                <a:ea typeface="MS PGothic" charset="-128"/>
              </a:rPr>
              <a:t>j.    Cardiac arrest</a:t>
            </a:r>
            <a:endParaRPr lang="en-IN" altLang="en-US" dirty="0">
              <a:latin typeface="Times New Roman" charset="0"/>
              <a:ea typeface="MS PGothic" charset="-128"/>
            </a:endParaRP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D0D802B-A451-824D-9806-DCCB2B15BFB8}" type="slidenum">
              <a:rPr lang="en-US" altLang="en-US" sz="1200"/>
              <a:pPr eaLnBrk="1" hangingPunct="1"/>
              <a:t>45</a:t>
            </a:fld>
            <a:endParaRPr lang="en-US" altLang="en-US" sz="1200" dirty="0"/>
          </a:p>
        </p:txBody>
      </p:sp>
    </p:spTree>
    <p:extLst>
      <p:ext uri="{BB962C8B-B14F-4D97-AF65-F5344CB8AC3E}">
        <p14:creationId xmlns:p14="http://schemas.microsoft.com/office/powerpoint/2010/main" val="16560500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Cyanide agent treatment</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a.   All of the patient’s clothes must be removed to prevent off-gassing in the ambulance.</a:t>
            </a:r>
          </a:p>
          <a:p>
            <a:r>
              <a:rPr lang="en-US" sz="1200" kern="1200" dirty="0">
                <a:solidFill>
                  <a:schemeClr val="tx1"/>
                </a:solidFill>
                <a:effectLst/>
                <a:latin typeface="Times New Roman" pitchFamily="18" charset="0"/>
                <a:ea typeface="MS PGothic" pitchFamily="34" charset="-128"/>
                <a:cs typeface="MS PGothic" charset="0"/>
              </a:rPr>
              <a:t>        b.   Decontaminate any patients who may have been exposed to liquid contamination prior to initiating treatment.</a:t>
            </a:r>
          </a:p>
          <a:p>
            <a:r>
              <a:rPr lang="en-US" sz="1200" kern="1200" dirty="0">
                <a:solidFill>
                  <a:schemeClr val="tx1"/>
                </a:solidFill>
                <a:effectLst/>
                <a:latin typeface="Times New Roman" pitchFamily="18" charset="0"/>
                <a:ea typeface="MS PGothic" pitchFamily="34" charset="-128"/>
                <a:cs typeface="MS PGothic" charset="0"/>
              </a:rPr>
              <a:t>        c.   Support the ABCs</a:t>
            </a: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DE28D4D-71D5-7840-A3F5-DA84A3105588}" type="slidenum">
              <a:rPr lang="en-US" altLang="en-US" sz="1200"/>
              <a:pPr eaLnBrk="1" hangingPunct="1"/>
              <a:t>46</a:t>
            </a:fld>
            <a:endParaRPr lang="en-US" altLang="en-US" sz="1200" dirty="0"/>
          </a:p>
        </p:txBody>
      </p:sp>
    </p:spTree>
    <p:extLst>
      <p:ext uri="{BB962C8B-B14F-4D97-AF65-F5344CB8AC3E}">
        <p14:creationId xmlns:p14="http://schemas.microsoft.com/office/powerpoint/2010/main" val="18452764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 Biologic Agents</a:t>
            </a:r>
          </a:p>
          <a:p>
            <a:r>
              <a:rPr lang="en-US" altLang="en-US" dirty="0">
                <a:latin typeface="Times New Roman" charset="0"/>
                <a:ea typeface="MS PGothic" charset="-128"/>
              </a:rPr>
              <a:t>A.    Biologic agents pose many difficult issues when used as a WMD.</a:t>
            </a:r>
            <a:endParaRPr lang="en-IN" altLang="en-US" dirty="0">
              <a:latin typeface="Times New Roman" charset="0"/>
              <a:ea typeface="MS PGothic" charset="-128"/>
            </a:endParaRPr>
          </a:p>
          <a:p>
            <a:r>
              <a:rPr lang="en-US" altLang="en-US" dirty="0">
                <a:latin typeface="Times New Roman" charset="0"/>
                <a:ea typeface="MS PGothic" charset="-128"/>
              </a:rPr>
              <a:t>       1.    Biologic agents can be almost completely undetectable.</a:t>
            </a:r>
            <a:endParaRPr lang="en-IN" altLang="en-US" dirty="0">
              <a:latin typeface="Times New Roman" charset="0"/>
              <a:ea typeface="MS PGothic" charset="-128"/>
            </a:endParaRPr>
          </a:p>
          <a:p>
            <a:r>
              <a:rPr lang="en-US" altLang="en-US" dirty="0">
                <a:latin typeface="Times New Roman" charset="0"/>
                <a:ea typeface="MS PGothic" charset="-128"/>
              </a:rPr>
              <a:t>       2.    Most of the diseases caused by these agents will be similar to other minor illnesses.</a:t>
            </a:r>
            <a:endParaRPr lang="en-IN" altLang="en-US" dirty="0">
              <a:latin typeface="Times New Roman" charset="0"/>
              <a:ea typeface="MS PGothic" charset="-128"/>
            </a:endParaRPr>
          </a:p>
          <a:p>
            <a:r>
              <a:rPr lang="en-US" altLang="en-US" dirty="0">
                <a:latin typeface="Times New Roman" charset="0"/>
                <a:ea typeface="MS PGothic" charset="-128"/>
              </a:rPr>
              <a:t>B.    Biologic agents are grouped as viruses, bacteria, and neurotoxins and may be spread in various ways.</a:t>
            </a:r>
            <a:endParaRPr lang="en-IN" altLang="en-US" dirty="0">
              <a:latin typeface="Times New Roman" charset="0"/>
              <a:ea typeface="MS PGothic" charset="-128"/>
            </a:endParaRPr>
          </a:p>
          <a:p>
            <a:r>
              <a:rPr lang="en-US" altLang="en-US" dirty="0">
                <a:latin typeface="Times New Roman" charset="0"/>
                <a:ea typeface="MS PGothic" charset="-128"/>
              </a:rPr>
              <a:t>       1.    Dissemination is the means by which a terrorist will spread the agent.</a:t>
            </a:r>
            <a:endParaRPr lang="en-IN" altLang="en-US" dirty="0">
              <a:latin typeface="Times New Roman" charset="0"/>
              <a:ea typeface="MS PGothic" charset="-128"/>
            </a:endParaRPr>
          </a:p>
          <a:p>
            <a:r>
              <a:rPr lang="en-US" altLang="en-US" dirty="0">
                <a:latin typeface="Times New Roman" charset="0"/>
                <a:ea typeface="MS PGothic" charset="-128"/>
              </a:rPr>
              <a:t>       2.    A disease vector is an animal that, once infected, spreads disease to another animal.</a:t>
            </a:r>
            <a:endParaRPr lang="en-IN" altLang="en-US" dirty="0">
              <a:latin typeface="Times New Roman" charset="0"/>
              <a:ea typeface="MS PGothic" charset="-128"/>
            </a:endParaRP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CA42FDB-C542-AE4D-95BF-AA5E8036E45D}" type="slidenum">
              <a:rPr lang="en-US" altLang="en-US" sz="1200"/>
              <a:pPr eaLnBrk="1" hangingPunct="1"/>
              <a:t>47</a:t>
            </a:fld>
            <a:endParaRPr lang="en-US" altLang="en-US" sz="1200" dirty="0"/>
          </a:p>
        </p:txBody>
      </p:sp>
    </p:spTree>
    <p:extLst>
      <p:ext uri="{BB962C8B-B14F-4D97-AF65-F5344CB8AC3E}">
        <p14:creationId xmlns:p14="http://schemas.microsoft.com/office/powerpoint/2010/main" val="17506715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How easily the disease is able to spread from one human to another human is called communicability.</a:t>
            </a:r>
            <a:endParaRPr lang="en-IN" altLang="en-US" dirty="0">
              <a:latin typeface="Times New Roman" charset="0"/>
              <a:ea typeface="MS PGothic" charset="-128"/>
            </a:endParaRPr>
          </a:p>
          <a:p>
            <a:r>
              <a:rPr lang="en-US" altLang="en-US" dirty="0">
                <a:latin typeface="Times New Roman" charset="0"/>
                <a:ea typeface="MS PGothic" charset="-128"/>
              </a:rPr>
              <a:t>       a.    In instances when communicability is high, such as with smallpox, the person is considered contagious.</a:t>
            </a:r>
            <a:endParaRPr lang="en-IN" altLang="en-US" dirty="0">
              <a:latin typeface="Times New Roman" charset="0"/>
              <a:ea typeface="MS PGothic" charset="-128"/>
            </a:endParaRPr>
          </a:p>
          <a:p>
            <a:r>
              <a:rPr lang="en-US" altLang="en-US" dirty="0">
                <a:latin typeface="Times New Roman" charset="0"/>
                <a:ea typeface="MS PGothic" charset="-128"/>
              </a:rPr>
              <a:t>4.    Incubation is the period of time between the person becoming exposed to the agent and the appearance of the first symptoms.</a:t>
            </a:r>
            <a:endParaRPr lang="en-IN" altLang="en-US" dirty="0">
              <a:latin typeface="Times New Roman" charset="0"/>
              <a:ea typeface="MS PGothic" charset="-128"/>
            </a:endParaRP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170CC7E-88C4-0D47-8572-375C1B1A0786}" type="slidenum">
              <a:rPr lang="en-US" altLang="en-US" sz="1200"/>
              <a:pPr eaLnBrk="1" hangingPunct="1"/>
              <a:t>48</a:t>
            </a:fld>
            <a:endParaRPr lang="en-US" altLang="en-US" sz="1200" dirty="0"/>
          </a:p>
        </p:txBody>
      </p:sp>
    </p:spTree>
    <p:extLst>
      <p:ext uri="{BB962C8B-B14F-4D97-AF65-F5344CB8AC3E}">
        <p14:creationId xmlns:p14="http://schemas.microsoft.com/office/powerpoint/2010/main" val="8628563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Viruses</a:t>
            </a:r>
            <a:endParaRPr lang="en-IN" altLang="en-US" dirty="0">
              <a:latin typeface="Times New Roman" charset="0"/>
              <a:ea typeface="MS PGothic" charset="-128"/>
            </a:endParaRPr>
          </a:p>
          <a:p>
            <a:r>
              <a:rPr lang="en-US" altLang="en-US" dirty="0">
                <a:latin typeface="Times New Roman" charset="0"/>
                <a:ea typeface="MS PGothic" charset="-128"/>
              </a:rPr>
              <a:t>        1.    Germs that require a living host to multiply and survive.</a:t>
            </a:r>
            <a:endParaRPr lang="en-IN" altLang="en-US" dirty="0">
              <a:latin typeface="Times New Roman" charset="0"/>
              <a:ea typeface="MS PGothic" charset="-128"/>
            </a:endParaRPr>
          </a:p>
          <a:p>
            <a:r>
              <a:rPr lang="en-US" altLang="en-US" dirty="0">
                <a:latin typeface="Times New Roman" charset="0"/>
                <a:ea typeface="MS PGothic" charset="-128"/>
              </a:rPr>
              <a:t>        2.    Once in the body, the virus invades healthy cells and replicates itself to spread through the host.</a:t>
            </a:r>
            <a:endParaRPr lang="en-IN" altLang="en-US" dirty="0">
              <a:latin typeface="Times New Roman" charset="0"/>
              <a:ea typeface="MS PGothic" charset="-128"/>
            </a:endParaRPr>
          </a:p>
          <a:p>
            <a:r>
              <a:rPr lang="en-US" altLang="en-US" dirty="0">
                <a:latin typeface="Times New Roman" charset="0"/>
                <a:ea typeface="MS PGothic" charset="-128"/>
              </a:rPr>
              <a:t>        3.    Move from host to host by direct methods, such as respiratory droplets, or through vectors.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S PGothic" charset="0"/>
              </a:rPr>
              <a:t>        4.    Some viral agents do have vaccine, however there is often no treatment for viral infection.</a:t>
            </a:r>
          </a:p>
          <a:p>
            <a:endParaRPr lang="en-IN" altLang="en-US" dirty="0">
              <a:latin typeface="Times New Roman" charset="0"/>
              <a:ea typeface="MS PGothic" charset="-128"/>
            </a:endParaRP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EAEC026-D2D8-314F-8563-935B8739DBCC}" type="slidenum">
              <a:rPr lang="en-US" altLang="en-US" sz="1200"/>
              <a:pPr eaLnBrk="1" hangingPunct="1"/>
              <a:t>49</a:t>
            </a:fld>
            <a:endParaRPr lang="en-US" altLang="en-US" sz="1200" dirty="0"/>
          </a:p>
        </p:txBody>
      </p:sp>
    </p:spTree>
    <p:extLst>
      <p:ext uri="{BB962C8B-B14F-4D97-AF65-F5344CB8AC3E}">
        <p14:creationId xmlns:p14="http://schemas.microsoft.com/office/powerpoint/2010/main" val="691188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Smallpox</a:t>
            </a:r>
            <a:endParaRPr lang="en-IN" altLang="en-US" dirty="0">
              <a:latin typeface="Times New Roman" charset="0"/>
              <a:ea typeface="MS PGothic" charset="-128"/>
            </a:endParaRPr>
          </a:p>
          <a:p>
            <a:r>
              <a:rPr lang="en-US" altLang="en-US" dirty="0">
                <a:latin typeface="Times New Roman" charset="0"/>
                <a:ea typeface="MS PGothic" charset="-128"/>
              </a:rPr>
              <a:t>        a.    A highly contagious disease.</a:t>
            </a:r>
            <a:endParaRPr lang="en-IN" altLang="en-US" dirty="0">
              <a:latin typeface="Times New Roman" charset="0"/>
              <a:ea typeface="MS PGothic" charset="-128"/>
            </a:endParaRPr>
          </a:p>
          <a:p>
            <a:r>
              <a:rPr lang="en-US" altLang="en-US" dirty="0">
                <a:latin typeface="Times New Roman" charset="0"/>
                <a:ea typeface="MS PGothic" charset="-128"/>
              </a:rPr>
              <a:t>        b.    All forms of standard precautions must be used to prevent cross-contamination.</a:t>
            </a:r>
            <a:endParaRPr lang="en-IN" altLang="en-US" dirty="0">
              <a:latin typeface="Times New Roman" charset="0"/>
              <a:ea typeface="MS PGothic" charset="-128"/>
            </a:endParaRPr>
          </a:p>
          <a:p>
            <a:r>
              <a:rPr lang="en-US" altLang="en-US" dirty="0">
                <a:latin typeface="Times New Roman" charset="0"/>
                <a:ea typeface="MS PGothic" charset="-128"/>
              </a:rPr>
              <a:t>        c.    Wear examination gloves, a HEPA-filtered respirator, and eye protection.</a:t>
            </a:r>
            <a:endParaRPr lang="en-IN" altLang="en-US" dirty="0">
              <a:latin typeface="Times New Roman" charset="0"/>
              <a:ea typeface="MS PGothic" charset="-128"/>
            </a:endParaRPr>
          </a:p>
          <a:p>
            <a:r>
              <a:rPr lang="en-US" altLang="en-US" dirty="0">
                <a:latin typeface="Times New Roman" charset="0"/>
                <a:ea typeface="MS PGothic" charset="-128"/>
              </a:rPr>
              <a:t>        d.    Before the rash and blisters show, the illness will start with a high fever and body aches and headaches.</a:t>
            </a:r>
            <a:endParaRPr lang="en-IN" altLang="en-US" dirty="0">
              <a:latin typeface="Times New Roman" charset="0"/>
              <a:ea typeface="MS PGothic" charset="-128"/>
            </a:endParaRPr>
          </a:p>
          <a:p>
            <a:r>
              <a:rPr lang="en-US" altLang="en-US" dirty="0">
                <a:latin typeface="Times New Roman" charset="0"/>
                <a:ea typeface="MS PGothic" charset="-128"/>
              </a:rPr>
              <a:t>        e.    An easy, quick way to differentiate the smallpox rash from other skin disorders is to observe the size, shape, and location of the lesions.</a:t>
            </a:r>
            <a:endParaRPr lang="en-IN" altLang="en-US" dirty="0">
              <a:latin typeface="Times New Roman" charset="0"/>
              <a:ea typeface="MS PGothic" charset="-128"/>
            </a:endParaRPr>
          </a:p>
          <a:p>
            <a:r>
              <a:rPr lang="en-US" altLang="en-US" dirty="0">
                <a:latin typeface="Times New Roman" charset="0"/>
                <a:ea typeface="MS PGothic" charset="-128"/>
              </a:rPr>
              <a:t>               i.    In smallpox, all the lesions are identical in their development.</a:t>
            </a:r>
            <a:endParaRPr lang="en-IN" altLang="en-US" dirty="0">
              <a:latin typeface="Times New Roman" charset="0"/>
              <a:ea typeface="MS PGothic" charset="-128"/>
            </a:endParaRPr>
          </a:p>
          <a:p>
            <a:r>
              <a:rPr lang="en-US" altLang="en-US" dirty="0">
                <a:latin typeface="Times New Roman" charset="0"/>
                <a:ea typeface="MS PGothic" charset="-128"/>
              </a:rPr>
              <a:t>               ii.   Smallpox blisters begin on the face and extremities and eventually move toward the chest and abdomen.</a:t>
            </a:r>
            <a:endParaRPr lang="en-IN" altLang="en-US" dirty="0">
              <a:latin typeface="Times New Roman" charset="0"/>
              <a:ea typeface="MS PGothic" charset="-128"/>
            </a:endParaRPr>
          </a:p>
          <a:p>
            <a:r>
              <a:rPr lang="en-US" altLang="en-US" dirty="0">
                <a:latin typeface="Times New Roman" charset="0"/>
                <a:ea typeface="MS PGothic" charset="-128"/>
              </a:rPr>
              <a:t>               iii.  The disease is in its most contagious phase when the blisters begin to form.</a:t>
            </a:r>
            <a:endParaRPr lang="en-IN" altLang="en-US" dirty="0">
              <a:latin typeface="Times New Roman" charset="0"/>
              <a:ea typeface="MS PGothic" charset="-128"/>
            </a:endParaRP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94E49F0-E1CC-8D48-8500-990A289B3B5C}" type="slidenum">
              <a:rPr lang="en-US" altLang="en-US" sz="1200"/>
              <a:pPr eaLnBrk="1" hangingPunct="1"/>
              <a:t>50</a:t>
            </a:fld>
            <a:endParaRPr lang="en-US" altLang="en-US" sz="1200" dirty="0"/>
          </a:p>
        </p:txBody>
      </p:sp>
    </p:spTree>
    <p:extLst>
      <p:ext uri="{BB962C8B-B14F-4D97-AF65-F5344CB8AC3E}">
        <p14:creationId xmlns:p14="http://schemas.microsoft.com/office/powerpoint/2010/main" val="2039443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       2.    One difference between the two is location.</a:t>
            </a:r>
            <a:endParaRPr lang="en-IN" altLang="en-US" dirty="0">
              <a:latin typeface="Times New Roman" charset="0"/>
              <a:ea typeface="MS PGothic" charset="-128"/>
            </a:endParaRPr>
          </a:p>
          <a:p>
            <a:r>
              <a:rPr lang="en-US" altLang="en-US" dirty="0">
                <a:latin typeface="Times New Roman" charset="0"/>
                <a:ea typeface="MS PGothic" charset="-128"/>
              </a:rPr>
              <a:t>              a.    International terrorism occurs primarily outside the territorial jurisdiction of the United States. </a:t>
            </a:r>
            <a:endParaRPr lang="en-IN" altLang="en-US" dirty="0">
              <a:latin typeface="Times New Roman" charset="0"/>
              <a:ea typeface="MS PGothic" charset="-128"/>
            </a:endParaRPr>
          </a:p>
          <a:p>
            <a:r>
              <a:rPr lang="en-US" altLang="en-US" dirty="0">
                <a:latin typeface="Times New Roman" charset="0"/>
                <a:ea typeface="MS PGothic" charset="-128"/>
              </a:rPr>
              <a:t>              b.    Domestic terrorism occurs primarily within the territorial jurisdiction of the United States.</a:t>
            </a:r>
            <a:endParaRPr lang="en-IN" altLang="en-US" dirty="0">
              <a:latin typeface="Times New Roman" charset="0"/>
              <a:ea typeface="MS PGothic" charset="-128"/>
            </a:endParaRPr>
          </a:p>
          <a:p>
            <a:r>
              <a:rPr lang="en-US" altLang="en-US" dirty="0">
                <a:latin typeface="Times New Roman" charset="0"/>
                <a:ea typeface="MS PGothic" charset="-128"/>
              </a:rPr>
              <a:t>       3.    Modern-day terrorism is common in the Middle East where terrorist groups frequently attacked civilian populations.</a:t>
            </a:r>
            <a:endParaRPr lang="en-IN" altLang="en-US" dirty="0">
              <a:latin typeface="Times New Roman" charset="0"/>
              <a:ea typeface="MS PGothic" charset="-128"/>
            </a:endParaRPr>
          </a:p>
          <a:p>
            <a:r>
              <a:rPr lang="en-US" altLang="en-US" dirty="0">
                <a:latin typeface="Times New Roman" charset="0"/>
                <a:ea typeface="MS PGothic" charset="-128"/>
              </a:rPr>
              <a:t>       4.    In the United States, domestic terrorists have carried out multiple attacks.</a:t>
            </a:r>
            <a:endParaRPr lang="en-IN" altLang="en-US" dirty="0">
              <a:latin typeface="Times New Roman" charset="0"/>
              <a:ea typeface="MS PGothic" charset="-128"/>
            </a:endParaRPr>
          </a:p>
          <a:p>
            <a:r>
              <a:rPr lang="en-US" altLang="en-US" dirty="0">
                <a:latin typeface="Times New Roman" charset="0"/>
                <a:ea typeface="MS PGothic" charset="-128"/>
              </a:rPr>
              <a:t>B.   Only a small percentage of groups actually turn toward terrorism as a means to achieve their goals.</a:t>
            </a:r>
            <a:endParaRPr lang="en-IN" altLang="en-US" dirty="0">
              <a:latin typeface="Times New Roman" charset="0"/>
              <a:ea typeface="MS PGothic" charset="-128"/>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76F3213-CED2-CE48-B8A6-952014AFD03C}" type="slidenum">
              <a:rPr lang="en-US" altLang="en-US" sz="1200"/>
              <a:pPr eaLnBrk="1" hangingPunct="1"/>
              <a:t>6</a:t>
            </a:fld>
            <a:endParaRPr lang="en-US" altLang="en-US" sz="1200" dirty="0"/>
          </a:p>
        </p:txBody>
      </p:sp>
    </p:spTree>
    <p:extLst>
      <p:ext uri="{BB962C8B-B14F-4D97-AF65-F5344CB8AC3E}">
        <p14:creationId xmlns:p14="http://schemas.microsoft.com/office/powerpoint/2010/main" val="5627357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table on this slide lists the characteristics of smallpox. </a:t>
            </a: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D867FB6-8519-BB47-B5BA-CEFB8DAE7E8A}" type="slidenum">
              <a:rPr lang="en-US" altLang="en-US" sz="1200"/>
              <a:pPr eaLnBrk="1" hangingPunct="1"/>
              <a:t>51</a:t>
            </a:fld>
            <a:endParaRPr lang="en-US" altLang="en-US" sz="1200" dirty="0"/>
          </a:p>
        </p:txBody>
      </p:sp>
    </p:spTree>
    <p:extLst>
      <p:ext uri="{BB962C8B-B14F-4D97-AF65-F5344CB8AC3E}">
        <p14:creationId xmlns:p14="http://schemas.microsoft.com/office/powerpoint/2010/main" val="9389357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Viral hemorrhagic fevers (VHFs)</a:t>
            </a:r>
            <a:endParaRPr lang="en-IN" altLang="en-US" dirty="0">
              <a:latin typeface="Times New Roman" charset="0"/>
              <a:ea typeface="MS PGothic" charset="-128"/>
            </a:endParaRPr>
          </a:p>
          <a:p>
            <a:r>
              <a:rPr lang="en-US" altLang="en-US" dirty="0">
                <a:latin typeface="Times New Roman" charset="0"/>
                <a:ea typeface="MS PGothic" charset="-128"/>
              </a:rPr>
              <a:t>        a.    VHFs consist of a group of diseases caused by viruses that include the Ebola, Rift Valley, Marburg, and yellow fever viruses, among others.</a:t>
            </a:r>
            <a:endParaRPr lang="en-IN" altLang="en-US" dirty="0">
              <a:latin typeface="Times New Roman" charset="0"/>
              <a:ea typeface="MS PGothic" charset="-128"/>
            </a:endParaRPr>
          </a:p>
          <a:p>
            <a:r>
              <a:rPr lang="en-US" altLang="en-US" dirty="0">
                <a:latin typeface="Times New Roman" charset="0"/>
                <a:ea typeface="MS PGothic" charset="-128"/>
              </a:rPr>
              <a:t>        b.    Causes the blood in the body to seep out from the tissues and blood vessels.</a:t>
            </a:r>
            <a:endParaRPr lang="en-IN" altLang="en-US" dirty="0">
              <a:latin typeface="Times New Roman" charset="0"/>
              <a:ea typeface="MS PGothic" charset="-128"/>
            </a:endParaRPr>
          </a:p>
          <a:p>
            <a:r>
              <a:rPr lang="en-US" altLang="en-US" dirty="0">
                <a:latin typeface="Times New Roman" charset="0"/>
                <a:ea typeface="MS PGothic" charset="-128"/>
              </a:rPr>
              <a:t>        c.    Initially, the patient will have flulike symptoms, progressing to more serious symptoms such as internal and external hemorrhaging.</a:t>
            </a:r>
            <a:endParaRPr lang="en-IN" altLang="en-US" dirty="0">
              <a:latin typeface="Times New Roman" charset="0"/>
              <a:ea typeface="MS PGothic" charset="-128"/>
            </a:endParaRPr>
          </a:p>
          <a:p>
            <a:r>
              <a:rPr lang="en-US" altLang="en-US" dirty="0">
                <a:latin typeface="Times New Roman" charset="0"/>
                <a:ea typeface="MS PGothic" charset="-128"/>
              </a:rPr>
              <a:t>        d.    All standard precautions must be taken when treating these illnesses.</a:t>
            </a:r>
            <a:endParaRPr lang="en-IN" altLang="en-US" dirty="0">
              <a:latin typeface="Times New Roman" charset="0"/>
              <a:ea typeface="MS PGothic" charset="-128"/>
            </a:endParaRP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A46531D-FD9F-DC48-A116-91303E211514}" type="slidenum">
              <a:rPr lang="en-US" altLang="en-US" sz="1200"/>
              <a:pPr eaLnBrk="1" hangingPunct="1"/>
              <a:t>52</a:t>
            </a:fld>
            <a:endParaRPr lang="en-US" altLang="en-US" sz="1200" dirty="0"/>
          </a:p>
        </p:txBody>
      </p:sp>
    </p:spTree>
    <p:extLst>
      <p:ext uri="{BB962C8B-B14F-4D97-AF65-F5344CB8AC3E}">
        <p14:creationId xmlns:p14="http://schemas.microsoft.com/office/powerpoint/2010/main" val="9827574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table on this slide lists the characteristics of viral hemorrhagic fevers.  </a:t>
            </a:r>
          </a:p>
          <a:p>
            <a:endParaRPr lang="en-US" altLang="en-US" dirty="0">
              <a:latin typeface="Times New Roman" charset="0"/>
              <a:ea typeface="MS PGothic" charset="-128"/>
            </a:endParaRP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AF4A834-13B6-7349-8E20-2BAF1B8A4D94}" type="slidenum">
              <a:rPr lang="en-US" altLang="en-US" sz="1200"/>
              <a:pPr eaLnBrk="1" hangingPunct="1"/>
              <a:t>53</a:t>
            </a:fld>
            <a:endParaRPr lang="en-US" altLang="en-US" sz="1200" dirty="0"/>
          </a:p>
        </p:txBody>
      </p:sp>
    </p:spTree>
    <p:extLst>
      <p:ext uri="{BB962C8B-B14F-4D97-AF65-F5344CB8AC3E}">
        <p14:creationId xmlns:p14="http://schemas.microsoft.com/office/powerpoint/2010/main" val="9079515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Bacteria</a:t>
            </a:r>
            <a:endParaRPr lang="en-IN" altLang="en-US" dirty="0">
              <a:latin typeface="Times New Roman" charset="0"/>
              <a:ea typeface="MS PGothic" charset="-128"/>
            </a:endParaRPr>
          </a:p>
          <a:p>
            <a:r>
              <a:rPr lang="en-US" altLang="en-US" dirty="0">
                <a:latin typeface="Times New Roman" charset="0"/>
                <a:ea typeface="MS PGothic" charset="-128"/>
              </a:rPr>
              <a:t>       1.    Do not require a host to multiply and live.</a:t>
            </a:r>
            <a:endParaRPr lang="en-IN" altLang="en-US" dirty="0">
              <a:latin typeface="Times New Roman" charset="0"/>
              <a:ea typeface="MS PGothic" charset="-128"/>
            </a:endParaRPr>
          </a:p>
          <a:p>
            <a:r>
              <a:rPr lang="en-US" altLang="en-US" dirty="0">
                <a:latin typeface="Times New Roman" charset="0"/>
                <a:ea typeface="MS PGothic" charset="-128"/>
              </a:rPr>
              <a:t>       2.    Bacteria are much more complex and larger and can grow up to 100 times larger than the largest virus.</a:t>
            </a:r>
            <a:endParaRPr lang="en-IN" altLang="en-US" dirty="0">
              <a:latin typeface="Times New Roman" charset="0"/>
              <a:ea typeface="MS PGothic" charset="-128"/>
            </a:endParaRPr>
          </a:p>
          <a:p>
            <a:r>
              <a:rPr lang="en-US" altLang="en-US" dirty="0">
                <a:latin typeface="Times New Roman" charset="0"/>
                <a:ea typeface="MS PGothic" charset="-128"/>
              </a:rPr>
              <a:t>       3.    Most bacterial infections can be fought with antibiotics.</a:t>
            </a:r>
            <a:endParaRPr lang="en-IN" altLang="en-US" dirty="0">
              <a:latin typeface="Times New Roman" charset="0"/>
              <a:ea typeface="MS PGothic" charset="-128"/>
            </a:endParaRPr>
          </a:p>
          <a:p>
            <a:r>
              <a:rPr lang="en-US" altLang="en-US" dirty="0">
                <a:latin typeface="Times New Roman" charset="0"/>
                <a:ea typeface="MS PGothic" charset="-128"/>
              </a:rPr>
              <a:t>       4.    Most bacterial infections will generally begin with flulike symptoms.</a:t>
            </a:r>
            <a:endParaRPr lang="en-IN" altLang="en-US" dirty="0">
              <a:latin typeface="Times New Roman" charset="0"/>
              <a:ea typeface="MS PGothic" charset="-128"/>
            </a:endParaRP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C337D30-8227-414D-B68A-034BD499FFA9}" type="slidenum">
              <a:rPr lang="en-US" altLang="en-US" sz="1200"/>
              <a:pPr eaLnBrk="1" hangingPunct="1"/>
              <a:t>54</a:t>
            </a:fld>
            <a:endParaRPr lang="en-US" altLang="en-US" sz="1200" dirty="0"/>
          </a:p>
        </p:txBody>
      </p:sp>
    </p:spTree>
    <p:extLst>
      <p:ext uri="{BB962C8B-B14F-4D97-AF65-F5344CB8AC3E}">
        <p14:creationId xmlns:p14="http://schemas.microsoft.com/office/powerpoint/2010/main" val="20706242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Inhalation and cutaneous anthrax (</a:t>
            </a:r>
            <a:r>
              <a:rPr lang="en-US" altLang="en-US" i="1" dirty="0">
                <a:latin typeface="Times New Roman" charset="0"/>
                <a:ea typeface="MS PGothic" charset="-128"/>
              </a:rPr>
              <a:t>Bacillus anthracis</a:t>
            </a:r>
            <a:r>
              <a:rPr lang="en-US" altLang="en-US" dirty="0">
                <a:latin typeface="Times New Roman" charset="0"/>
                <a:ea typeface="MS PGothic" charset="-128"/>
              </a:rPr>
              <a:t>)</a:t>
            </a:r>
            <a:endParaRPr lang="en-IN" altLang="en-US" dirty="0">
              <a:latin typeface="Times New Roman" charset="0"/>
              <a:ea typeface="MS PGothic" charset="-128"/>
            </a:endParaRPr>
          </a:p>
          <a:p>
            <a:r>
              <a:rPr lang="en-US" altLang="en-US" dirty="0">
                <a:latin typeface="Times New Roman" charset="0"/>
                <a:ea typeface="MS PGothic" charset="-128"/>
              </a:rPr>
              <a:t>       a.    Caused by a deadly bacterium that lays dormant in a spore.</a:t>
            </a:r>
            <a:endParaRPr lang="en-IN" altLang="en-US" dirty="0">
              <a:latin typeface="Times New Roman" charset="0"/>
              <a:ea typeface="MS PGothic" charset="-128"/>
            </a:endParaRPr>
          </a:p>
          <a:p>
            <a:r>
              <a:rPr lang="en-US" altLang="en-US" dirty="0">
                <a:latin typeface="Times New Roman" charset="0"/>
                <a:ea typeface="MS PGothic" charset="-128"/>
              </a:rPr>
              <a:t>       b.    When exposed to the optimal temperature and moisture, the germ will be released from the spore.</a:t>
            </a:r>
            <a:endParaRPr lang="en-IN" altLang="en-US" dirty="0">
              <a:latin typeface="Times New Roman" charset="0"/>
              <a:ea typeface="MS PGothic" charset="-128"/>
            </a:endParaRPr>
          </a:p>
          <a:p>
            <a:r>
              <a:rPr lang="en-US" altLang="en-US" dirty="0">
                <a:latin typeface="Times New Roman" charset="0"/>
                <a:ea typeface="MS PGothic" charset="-128"/>
              </a:rPr>
              <a:t>       c.    The routes of entry are inhalation, cutaneous, and gastrointestinal.</a:t>
            </a:r>
            <a:endParaRPr lang="en-IN" altLang="en-US" dirty="0">
              <a:latin typeface="Times New Roman" charset="0"/>
              <a:ea typeface="MS PGothic" charset="-128"/>
            </a:endParaRPr>
          </a:p>
          <a:p>
            <a:r>
              <a:rPr lang="en-US" altLang="en-US" dirty="0">
                <a:latin typeface="Times New Roman" charset="0"/>
                <a:ea typeface="MS PGothic" charset="-128"/>
              </a:rPr>
              <a:t>              i.    The inhalation form, or pulmonary anthrax, is the deadliest and often presents as a severe cold.</a:t>
            </a:r>
            <a:endParaRPr lang="en-IN" altLang="en-US" dirty="0">
              <a:latin typeface="Times New Roman" charset="0"/>
              <a:ea typeface="MS PGothic" charset="-128"/>
            </a:endParaRPr>
          </a:p>
          <a:p>
            <a:r>
              <a:rPr lang="en-US" altLang="en-US" dirty="0">
                <a:latin typeface="Times New Roman" charset="0"/>
                <a:ea typeface="MS PGothic" charset="-128"/>
              </a:rPr>
              <a:t>              ii.   Pulmonary anthrax is associated with a 90% death rate if untreated.</a:t>
            </a:r>
            <a:endParaRPr lang="en-IN" altLang="en-US" dirty="0">
              <a:latin typeface="Times New Roman" charset="0"/>
              <a:ea typeface="MS PGothic" charset="-128"/>
            </a:endParaRPr>
          </a:p>
          <a:p>
            <a:r>
              <a:rPr lang="en-US" altLang="en-US" dirty="0">
                <a:latin typeface="Times New Roman" charset="0"/>
                <a:ea typeface="MS PGothic" charset="-128"/>
              </a:rPr>
              <a:t>        d.   Antibiotics can be used to treat anthrax successfully.</a:t>
            </a:r>
          </a:p>
          <a:p>
            <a:r>
              <a:rPr lang="en-US" altLang="en-US" dirty="0">
                <a:latin typeface="Times New Roman" charset="0"/>
                <a:ea typeface="MS PGothic" charset="-128"/>
              </a:rPr>
              <a:t>        e.   A vaccine is available.</a:t>
            </a:r>
            <a:endParaRPr lang="en-IN" altLang="en-US" dirty="0">
              <a:latin typeface="Times New Roman" charset="0"/>
              <a:ea typeface="MS PGothic" charset="-128"/>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52A3740-5001-1946-A9BD-9FEF7F6C431A}" type="slidenum">
              <a:rPr lang="en-US" altLang="en-US" sz="1200"/>
              <a:pPr eaLnBrk="1" hangingPunct="1"/>
              <a:t>55</a:t>
            </a:fld>
            <a:endParaRPr lang="en-US" altLang="en-US" sz="1200" dirty="0"/>
          </a:p>
        </p:txBody>
      </p:sp>
    </p:spTree>
    <p:extLst>
      <p:ext uri="{BB962C8B-B14F-4D97-AF65-F5344CB8AC3E}">
        <p14:creationId xmlns:p14="http://schemas.microsoft.com/office/powerpoint/2010/main" val="10086482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table on this slide lists the characteristics of anthrax. </a:t>
            </a: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EDE3A01-CC13-E744-B2B0-2861C273C8F6}" type="slidenum">
              <a:rPr lang="en-US" altLang="en-US" sz="1200"/>
              <a:pPr eaLnBrk="1" hangingPunct="1"/>
              <a:t>56</a:t>
            </a:fld>
            <a:endParaRPr lang="en-US" altLang="en-US" sz="1200" dirty="0"/>
          </a:p>
        </p:txBody>
      </p:sp>
    </p:spTree>
    <p:extLst>
      <p:ext uri="{BB962C8B-B14F-4D97-AF65-F5344CB8AC3E}">
        <p14:creationId xmlns:p14="http://schemas.microsoft.com/office/powerpoint/2010/main" val="1153291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Plague (bubonic/pneumonic)</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a.    The plague’s natural vectors are infected rodents and fleas.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Bubonic plague infects the lymphatic system.</a:t>
            </a:r>
            <a:endParaRPr lang="en-IN" altLang="en-US" dirty="0">
              <a:latin typeface="Times New Roman" charset="0"/>
              <a:ea typeface="MS PGothic" charset="-128"/>
            </a:endParaRPr>
          </a:p>
          <a:p>
            <a:r>
              <a:rPr lang="en-IN" altLang="en-US" baseline="0"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The patient’s lymph nodes become infected and grow.</a:t>
            </a:r>
            <a:endParaRPr lang="en-IN" altLang="en-US" dirty="0">
              <a:latin typeface="Times New Roman" charset="0"/>
              <a:ea typeface="MS PGothic" charset="-128"/>
            </a:endParaRPr>
          </a:p>
          <a:p>
            <a:r>
              <a:rPr lang="en-IN" altLang="en-US" baseline="0" dirty="0">
                <a:latin typeface="Times New Roman" charset="0"/>
                <a:ea typeface="MS PGothic" charset="-128"/>
              </a:rPr>
              <a:t>          </a:t>
            </a:r>
            <a:r>
              <a:rPr lang="en-US" altLang="en-US" dirty="0">
                <a:latin typeface="Times New Roman" charset="0"/>
                <a:ea typeface="MS PGothic" charset="-128"/>
              </a:rPr>
              <a:t> ii.   The glands of the nodes will grow large and round, forming buboes.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iii.   If left untreated, the infection may spread through the body, leading to sepsis and possibly death.</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c.    Pneumonic plague is a lung infection, also known as plague pneumonia, that results from inhalation of plague bacteria.</a:t>
            </a:r>
            <a:endParaRPr lang="en-IN" altLang="en-US" dirty="0">
              <a:latin typeface="Times New Roman" charset="0"/>
              <a:ea typeface="MS PGothic" charset="-128"/>
            </a:endParaRPr>
          </a:p>
          <a:p>
            <a:r>
              <a:rPr lang="en-IN" altLang="en-US" baseline="0"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This form of the disease is contagious and has a much higher death rate than the bubonic form.</a:t>
            </a:r>
            <a:endParaRPr lang="en-IN" altLang="en-US" dirty="0">
              <a:latin typeface="Times New Roman" charset="0"/>
              <a:ea typeface="MS PGothic" charset="-128"/>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C39E3F1-325E-6343-820E-41856841848D}" type="slidenum">
              <a:rPr lang="en-US" altLang="en-US" sz="1200"/>
              <a:pPr eaLnBrk="1" hangingPunct="1"/>
              <a:t>57</a:t>
            </a:fld>
            <a:endParaRPr lang="en-US" altLang="en-US" sz="1200" dirty="0"/>
          </a:p>
        </p:txBody>
      </p:sp>
    </p:spTree>
    <p:extLst>
      <p:ext uri="{BB962C8B-B14F-4D97-AF65-F5344CB8AC3E}">
        <p14:creationId xmlns:p14="http://schemas.microsoft.com/office/powerpoint/2010/main" val="13071778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figures on this slide show plague buboe. A. Plague buboe at lymph node under arm. B. Plague buboe at lymph node on neck. </a:t>
            </a: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C15B959-AD73-424B-8C2A-48FC400A9E34}" type="slidenum">
              <a:rPr lang="en-US" altLang="en-US" sz="1200"/>
              <a:pPr eaLnBrk="1" hangingPunct="1"/>
              <a:t>58</a:t>
            </a:fld>
            <a:endParaRPr lang="en-US" altLang="en-US" sz="1200" dirty="0"/>
          </a:p>
        </p:txBody>
      </p:sp>
    </p:spTree>
    <p:extLst>
      <p:ext uri="{BB962C8B-B14F-4D97-AF65-F5344CB8AC3E}">
        <p14:creationId xmlns:p14="http://schemas.microsoft.com/office/powerpoint/2010/main" val="9799791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table on this slide lists the characteristics of plague. </a:t>
            </a: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91FC12F-2B27-0041-9606-77F4F6259DD7}" type="slidenum">
              <a:rPr lang="en-US" altLang="en-US" sz="1200"/>
              <a:pPr eaLnBrk="1" hangingPunct="1"/>
              <a:t>59</a:t>
            </a:fld>
            <a:endParaRPr lang="en-US" altLang="en-US" sz="1200" dirty="0"/>
          </a:p>
        </p:txBody>
      </p:sp>
    </p:spTree>
    <p:extLst>
      <p:ext uri="{BB962C8B-B14F-4D97-AF65-F5344CB8AC3E}">
        <p14:creationId xmlns:p14="http://schemas.microsoft.com/office/powerpoint/2010/main" val="14576196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lphaUcPeriod" startAt="5"/>
            </a:pPr>
            <a:r>
              <a:rPr lang="en-US" altLang="en-US" dirty="0">
                <a:latin typeface="Times New Roman" charset="0"/>
                <a:ea typeface="MS PGothic" charset="-128"/>
              </a:rPr>
              <a:t>Neurotoxins</a:t>
            </a:r>
            <a:endParaRPr lang="en-IN" altLang="en-US" dirty="0">
              <a:latin typeface="Times New Roman" charset="0"/>
              <a:ea typeface="MS PGothic" charset="-128"/>
            </a:endParaRPr>
          </a:p>
          <a:p>
            <a:pPr marL="0" indent="0">
              <a:buNone/>
            </a:pPr>
            <a:r>
              <a:rPr lang="en-US" altLang="en-US" dirty="0">
                <a:latin typeface="Times New Roman" charset="0"/>
                <a:ea typeface="MS PGothic" charset="-128"/>
              </a:rPr>
              <a:t>     1.    Are the deadliest substances known to humans.</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2.    Produced from plants, marine animals, molds, and bacteria.</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3.    The route of entry is through ingestion, inhalation from aerosols, or injection.</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a:latin typeface="Times New Roman" charset="0"/>
                <a:ea typeface="MS PGothic" charset="-128"/>
              </a:rPr>
              <a:t>4.    They are not contagious and have a faster onset of symptoms.</a:t>
            </a:r>
            <a:endParaRPr lang="en-IN" altLang="en-US" dirty="0">
              <a:latin typeface="Times New Roman" charset="0"/>
              <a:ea typeface="MS PGothic" charset="-128"/>
            </a:endParaRP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00EE95F-22FA-144F-B88C-B42E72B08F1D}" type="slidenum">
              <a:rPr lang="en-US" altLang="en-US" sz="1200"/>
              <a:pPr eaLnBrk="1" hangingPunct="1"/>
              <a:t>60</a:t>
            </a:fld>
            <a:endParaRPr lang="en-US" altLang="en-US" sz="1200" dirty="0"/>
          </a:p>
        </p:txBody>
      </p:sp>
    </p:spTree>
    <p:extLst>
      <p:ext uri="{BB962C8B-B14F-4D97-AF65-F5344CB8AC3E}">
        <p14:creationId xmlns:p14="http://schemas.microsoft.com/office/powerpoint/2010/main" val="1867714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1.    Religious extremist groups/doomsday cults</a:t>
            </a:r>
            <a:endParaRPr lang="en-IN" altLang="en-US" dirty="0">
              <a:latin typeface="Times New Roman" charset="0"/>
              <a:ea typeface="MS PGothic" charset="-128"/>
            </a:endParaRPr>
          </a:p>
          <a:p>
            <a:r>
              <a:rPr lang="en-US" altLang="en-US" dirty="0">
                <a:latin typeface="Times New Roman" charset="0"/>
                <a:ea typeface="MS PGothic" charset="-128"/>
              </a:rPr>
              <a:t>2.    Extremist political groups</a:t>
            </a:r>
            <a:endParaRPr lang="en-IN" altLang="en-US" dirty="0">
              <a:latin typeface="Times New Roman" charset="0"/>
              <a:ea typeface="MS PGothic" charset="-128"/>
            </a:endParaRPr>
          </a:p>
          <a:p>
            <a:r>
              <a:rPr lang="en-US" altLang="en-US" dirty="0">
                <a:latin typeface="Times New Roman" charset="0"/>
                <a:ea typeface="MS PGothic" charset="-128"/>
              </a:rPr>
              <a:t>        a.    Include violent separatist groups and those who seek political, religious, economic, and social freedom</a:t>
            </a:r>
            <a:endParaRPr lang="en-IN" altLang="en-US" dirty="0">
              <a:latin typeface="Times New Roman" charset="0"/>
              <a:ea typeface="MS PGothic" charset="-128"/>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590E0C0-DA8B-C443-8CA8-8E533BF66AB8}" type="slidenum">
              <a:rPr lang="en-US" altLang="en-US" sz="1200"/>
              <a:pPr eaLnBrk="1" hangingPunct="1"/>
              <a:t>7</a:t>
            </a:fld>
            <a:endParaRPr lang="en-US" altLang="en-US" sz="1200" dirty="0"/>
          </a:p>
        </p:txBody>
      </p:sp>
    </p:spTree>
    <p:extLst>
      <p:ext uri="{BB962C8B-B14F-4D97-AF65-F5344CB8AC3E}">
        <p14:creationId xmlns:p14="http://schemas.microsoft.com/office/powerpoint/2010/main" val="3825083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Botulinum toxin</a:t>
            </a:r>
            <a:endParaRPr lang="en-IN" altLang="en-US" dirty="0">
              <a:latin typeface="Times New Roman" charset="0"/>
              <a:ea typeface="MS PGothic" charset="-128"/>
            </a:endParaRPr>
          </a:p>
          <a:p>
            <a:r>
              <a:rPr lang="en-US" altLang="en-US" dirty="0">
                <a:latin typeface="Times New Roman" charset="0"/>
                <a:ea typeface="MS PGothic" charset="-128"/>
              </a:rPr>
              <a:t>       a.    The most potent neurotoxin is botulinum, which is produced by bacteria.</a:t>
            </a:r>
            <a:endParaRPr lang="en-IN" altLang="en-US" dirty="0">
              <a:latin typeface="Times New Roman" charset="0"/>
              <a:ea typeface="MS PGothic" charset="-128"/>
            </a:endParaRPr>
          </a:p>
          <a:p>
            <a:r>
              <a:rPr lang="en-US" altLang="en-US" dirty="0">
                <a:latin typeface="Times New Roman" charset="0"/>
                <a:ea typeface="MS PGothic" charset="-128"/>
              </a:rPr>
              <a:t>       b.    When introduced into the body, the neurotoxin affects the nervous system’s ability to function.</a:t>
            </a:r>
            <a:endParaRPr lang="en-IN" altLang="en-US" dirty="0">
              <a:latin typeface="Times New Roman" charset="0"/>
              <a:ea typeface="MS PGothic" charset="-128"/>
            </a:endParaRPr>
          </a:p>
          <a:p>
            <a:r>
              <a:rPr lang="en-US" altLang="en-US" dirty="0">
                <a:latin typeface="Times New Roman" charset="0"/>
                <a:ea typeface="MS PGothic" charset="-128"/>
              </a:rPr>
              <a:t>              i.    Voluntary muscle control diminishes as the toxin spreads.</a:t>
            </a:r>
            <a:endParaRPr lang="en-IN" altLang="en-US" dirty="0">
              <a:latin typeface="Times New Roman" charset="0"/>
              <a:ea typeface="MS PGothic" charset="-128"/>
            </a:endParaRPr>
          </a:p>
          <a:p>
            <a:r>
              <a:rPr lang="en-US" altLang="en-US" dirty="0">
                <a:latin typeface="Times New Roman" charset="0"/>
                <a:ea typeface="MS PGothic" charset="-128"/>
              </a:rPr>
              <a:t>              ii.   Eventually the toxin causes muscle paralysis, leading to respiratory arrest.</a:t>
            </a:r>
            <a:endParaRPr lang="en-IN" altLang="en-US" dirty="0">
              <a:latin typeface="Times New Roman" charset="0"/>
              <a:ea typeface="MS PGothic" charset="-128"/>
            </a:endParaRP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3CC5A8B-11FB-DA45-BE91-1F314316B559}" type="slidenum">
              <a:rPr lang="en-US" altLang="en-US" sz="1200"/>
              <a:pPr eaLnBrk="1" hangingPunct="1"/>
              <a:t>61</a:t>
            </a:fld>
            <a:endParaRPr lang="en-US" altLang="en-US" sz="1200" dirty="0"/>
          </a:p>
        </p:txBody>
      </p:sp>
    </p:spTree>
    <p:extLst>
      <p:ext uri="{BB962C8B-B14F-4D97-AF65-F5344CB8AC3E}">
        <p14:creationId xmlns:p14="http://schemas.microsoft.com/office/powerpoint/2010/main" val="9126963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table on this slide lists the characteristics of botulinum toxin. </a:t>
            </a: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BF25EB0-1256-B74B-A3A5-D3F61C2B7839}" type="slidenum">
              <a:rPr lang="en-US" altLang="en-US" sz="1200"/>
              <a:pPr eaLnBrk="1" hangingPunct="1"/>
              <a:t>62</a:t>
            </a:fld>
            <a:endParaRPr lang="en-US" altLang="en-US" sz="1200" dirty="0"/>
          </a:p>
        </p:txBody>
      </p:sp>
    </p:spTree>
    <p:extLst>
      <p:ext uri="{BB962C8B-B14F-4D97-AF65-F5344CB8AC3E}">
        <p14:creationId xmlns:p14="http://schemas.microsoft.com/office/powerpoint/2010/main" val="2124521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Ricin</a:t>
            </a:r>
            <a:endParaRPr lang="en-IN" altLang="en-US" dirty="0">
              <a:latin typeface="Times New Roman" charset="0"/>
              <a:ea typeface="MS PGothic" charset="-128"/>
            </a:endParaRPr>
          </a:p>
          <a:p>
            <a:r>
              <a:rPr lang="en-US" altLang="en-US" dirty="0">
                <a:latin typeface="Times New Roman" charset="0"/>
                <a:ea typeface="MS PGothic" charset="-128"/>
              </a:rPr>
              <a:t>       a.    Derived from mash that is left from the castor bean.</a:t>
            </a:r>
            <a:endParaRPr lang="en-IN" altLang="en-US" dirty="0">
              <a:latin typeface="Times New Roman" charset="0"/>
              <a:ea typeface="MS PGothic" charset="-128"/>
            </a:endParaRPr>
          </a:p>
          <a:p>
            <a:r>
              <a:rPr lang="en-US" altLang="en-US" dirty="0">
                <a:latin typeface="Times New Roman" charset="0"/>
                <a:ea typeface="MS PGothic" charset="-128"/>
              </a:rPr>
              <a:t>       b.    Causes pulmonary edema and respiratory and circulatory failure leading to death.</a:t>
            </a:r>
            <a:endParaRPr lang="en-IN" altLang="en-US" dirty="0">
              <a:latin typeface="Times New Roman" charset="0"/>
              <a:ea typeface="MS PGothic" charset="-128"/>
            </a:endParaRPr>
          </a:p>
          <a:p>
            <a:r>
              <a:rPr lang="en-US" altLang="en-US" dirty="0">
                <a:latin typeface="Times New Roman" charset="0"/>
                <a:ea typeface="MS PGothic" charset="-128"/>
              </a:rPr>
              <a:t>       c.    Quite stable and extremely toxic by many routes of exposure, including inhalation.</a:t>
            </a:r>
            <a:endParaRPr lang="en-IN"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S PGothic" charset="0"/>
              </a:rPr>
              <a:t>       d.    Signs and symptoms of ricin ingestion </a:t>
            </a:r>
          </a:p>
          <a:p>
            <a:r>
              <a:rPr lang="en-US" sz="1200" kern="1200" dirty="0">
                <a:solidFill>
                  <a:schemeClr val="tx1"/>
                </a:solidFill>
                <a:effectLst/>
                <a:latin typeface="Times New Roman" pitchFamily="18" charset="0"/>
                <a:ea typeface="MS PGothic" pitchFamily="34" charset="-128"/>
                <a:cs typeface="MS PGothic" charset="0"/>
              </a:rPr>
              <a:t>              i.   Fever, chills, headache, muscle aches, nausea, vomiting, diarrhea, sever abdominal cramping, dehydration, gastrointestinal bleeding, necrosis of the liver, spleen, kidneys, and gastrointestinal tract.</a:t>
            </a:r>
          </a:p>
          <a:p>
            <a:r>
              <a:rPr lang="en-US" sz="1200" kern="1200" dirty="0">
                <a:solidFill>
                  <a:schemeClr val="tx1"/>
                </a:solidFill>
                <a:effectLst/>
                <a:latin typeface="Times New Roman" pitchFamily="18" charset="0"/>
                <a:ea typeface="MS PGothic" pitchFamily="34" charset="-128"/>
                <a:cs typeface="MS PGothic" charset="0"/>
              </a:rPr>
              <a:t>       e.   Signs and symptoms of ricin inhalation </a:t>
            </a:r>
          </a:p>
          <a:p>
            <a:r>
              <a:rPr lang="en-US" sz="1200" kern="1200" dirty="0">
                <a:solidFill>
                  <a:schemeClr val="tx1"/>
                </a:solidFill>
                <a:effectLst/>
                <a:latin typeface="Times New Roman" pitchFamily="18" charset="0"/>
                <a:ea typeface="MS PGothic" pitchFamily="34" charset="-128"/>
                <a:cs typeface="MS PGothic" charset="0"/>
              </a:rPr>
              <a:t>              i.   Fever, chills, nausea, local irritation of the eyes, nose and throat, profuse sweating, headache, muscle aches, nonproductive cough, chest pain, dyspnea, pulmonary edema, severe lung inflammation, cyanosis, seizures, and respiratory failure.</a:t>
            </a:r>
          </a:p>
          <a:p>
            <a:r>
              <a:rPr lang="en-US" sz="1200" kern="1200" dirty="0">
                <a:solidFill>
                  <a:schemeClr val="tx1"/>
                </a:solidFill>
                <a:effectLst/>
                <a:latin typeface="Times New Roman" pitchFamily="18" charset="0"/>
                <a:ea typeface="MS PGothic" pitchFamily="34" charset="-128"/>
                <a:cs typeface="MS PGothic" charset="0"/>
              </a:rPr>
              <a:t>       f.   Treatment</a:t>
            </a:r>
          </a:p>
          <a:p>
            <a:r>
              <a:rPr lang="en-US" sz="1200" kern="1200" dirty="0">
                <a:solidFill>
                  <a:schemeClr val="tx1"/>
                </a:solidFill>
                <a:effectLst/>
                <a:latin typeface="Times New Roman" pitchFamily="18" charset="0"/>
                <a:ea typeface="MS PGothic" pitchFamily="34" charset="-128"/>
                <a:cs typeface="MS PGothic" charset="0"/>
              </a:rPr>
              <a:t>              i.   Respiratory and cardiovascular support </a:t>
            </a: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8127700-E850-5940-A64F-607E27920100}" type="slidenum">
              <a:rPr lang="en-US" altLang="en-US" sz="1200"/>
              <a:pPr eaLnBrk="1" hangingPunct="1"/>
              <a:t>63</a:t>
            </a:fld>
            <a:endParaRPr lang="en-US" altLang="en-US" sz="1200" dirty="0"/>
          </a:p>
        </p:txBody>
      </p:sp>
    </p:spTree>
    <p:extLst>
      <p:ext uri="{BB962C8B-B14F-4D97-AF65-F5344CB8AC3E}">
        <p14:creationId xmlns:p14="http://schemas.microsoft.com/office/powerpoint/2010/main" val="15658671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table on this slide lists the characteristics of ricin. </a:t>
            </a:r>
          </a:p>
          <a:p>
            <a:endParaRPr lang="en-US" altLang="en-US" dirty="0">
              <a:latin typeface="Times New Roman" charset="0"/>
              <a:ea typeface="MS PGothic" charset="-128"/>
            </a:endParaRP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8071093-0142-364A-9B26-72822E0D9C2A}" type="slidenum">
              <a:rPr lang="en-US" altLang="en-US" sz="1200"/>
              <a:pPr eaLnBrk="1" hangingPunct="1"/>
              <a:t>64</a:t>
            </a:fld>
            <a:endParaRPr lang="en-US" altLang="en-US" sz="1200" dirty="0"/>
          </a:p>
        </p:txBody>
      </p:sp>
    </p:spTree>
    <p:extLst>
      <p:ext uri="{BB962C8B-B14F-4D97-AF65-F5344CB8AC3E}">
        <p14:creationId xmlns:p14="http://schemas.microsoft.com/office/powerpoint/2010/main" val="1163229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Other EMT roles during a biologic event</a:t>
            </a:r>
            <a:endParaRPr lang="en-IN" altLang="en-US" dirty="0">
              <a:latin typeface="Times New Roman" charset="0"/>
              <a:ea typeface="MS PGothic" charset="-128"/>
            </a:endParaRPr>
          </a:p>
          <a:p>
            <a:r>
              <a:rPr lang="en-US" altLang="en-US" dirty="0">
                <a:latin typeface="Times New Roman" charset="0"/>
                <a:ea typeface="MS PGothic" charset="-128"/>
              </a:rPr>
              <a:t>       1.    Syndromic surveillance</a:t>
            </a:r>
            <a:endParaRPr lang="en-IN" altLang="en-US" dirty="0">
              <a:latin typeface="Times New Roman" charset="0"/>
              <a:ea typeface="MS PGothic" charset="-128"/>
            </a:endParaRPr>
          </a:p>
          <a:p>
            <a:r>
              <a:rPr lang="en-US" altLang="en-US" dirty="0">
                <a:latin typeface="Times New Roman" charset="0"/>
                <a:ea typeface="MS PGothic" charset="-128"/>
              </a:rPr>
              <a:t>              a.    Syndromic surveillance is the:</a:t>
            </a:r>
            <a:endParaRPr lang="en-IN" altLang="en-US" dirty="0">
              <a:latin typeface="Times New Roman" charset="0"/>
              <a:ea typeface="MS PGothic" charset="-128"/>
            </a:endParaRPr>
          </a:p>
          <a:p>
            <a:r>
              <a:rPr lang="en-US" altLang="en-US" dirty="0">
                <a:latin typeface="Times New Roman" charset="0"/>
                <a:ea typeface="MS PGothic" charset="-128"/>
              </a:rPr>
              <a:t>	 i.    Monitoring of patients presenting to emergency departments and alternative care facilities</a:t>
            </a:r>
            <a:endParaRPr lang="en-IN" altLang="en-US" dirty="0">
              <a:latin typeface="Times New Roman" charset="0"/>
              <a:ea typeface="MS PGothic" charset="-128"/>
            </a:endParaRPr>
          </a:p>
          <a:p>
            <a:r>
              <a:rPr lang="en-US" altLang="en-US" dirty="0">
                <a:latin typeface="Times New Roman" charset="0"/>
                <a:ea typeface="MS PGothic" charset="-128"/>
              </a:rPr>
              <a:t>	 ii.   Recording of EMS call volume</a:t>
            </a:r>
            <a:endParaRPr lang="en-IN" altLang="en-US" dirty="0">
              <a:latin typeface="Times New Roman" charset="0"/>
              <a:ea typeface="MS PGothic" charset="-128"/>
            </a:endParaRPr>
          </a:p>
          <a:p>
            <a:r>
              <a:rPr lang="en-US" altLang="en-US" dirty="0">
                <a:latin typeface="Times New Roman" charset="0"/>
                <a:ea typeface="MS PGothic" charset="-128"/>
              </a:rPr>
              <a:t>	 iii.  Monitoring of the use of over-the-counter medications</a:t>
            </a:r>
            <a:endParaRPr lang="en-IN" altLang="en-US" dirty="0">
              <a:latin typeface="Times New Roman" charset="0"/>
              <a:ea typeface="MS PGothic" charset="-128"/>
            </a:endParaRPr>
          </a:p>
          <a:p>
            <a:r>
              <a:rPr lang="en-US" altLang="en-US" dirty="0">
                <a:latin typeface="Times New Roman" charset="0"/>
                <a:ea typeface="MS PGothic" charset="-128"/>
              </a:rPr>
              <a:t>              b.    Patients with signs and symptoms that resemble influenza are particularly important.</a:t>
            </a:r>
            <a:endParaRPr lang="en-IN" altLang="en-US" dirty="0">
              <a:latin typeface="Times New Roman" charset="0"/>
              <a:ea typeface="MS PGothic" charset="-128"/>
            </a:endParaRPr>
          </a:p>
          <a:p>
            <a:r>
              <a:rPr lang="en-US" altLang="en-US" dirty="0">
                <a:latin typeface="Times New Roman" charset="0"/>
                <a:ea typeface="MS PGothic" charset="-128"/>
              </a:rPr>
              <a:t>              c.    Quality assurance and dispatch operations need to be aware of an unusual number of calls from patients with unexplainable symptom clusters coming from a particular region or community.</a:t>
            </a:r>
            <a:endParaRPr lang="en-IN" altLang="en-US" dirty="0">
              <a:latin typeface="Times New Roman" charset="0"/>
              <a:ea typeface="MS PGothic" charset="-128"/>
            </a:endParaRP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83918E1-4881-A54B-A5A5-6ABE55C63D65}" type="slidenum">
              <a:rPr lang="en-US" altLang="en-US" sz="1200"/>
              <a:pPr eaLnBrk="1" hangingPunct="1"/>
              <a:t>65</a:t>
            </a:fld>
            <a:endParaRPr lang="en-US" altLang="en-US" sz="1200" dirty="0"/>
          </a:p>
        </p:txBody>
      </p:sp>
    </p:spTree>
    <p:extLst>
      <p:ext uri="{BB962C8B-B14F-4D97-AF65-F5344CB8AC3E}">
        <p14:creationId xmlns:p14="http://schemas.microsoft.com/office/powerpoint/2010/main" val="8295842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Points of distribution (Strategic National Stockpile)</a:t>
            </a:r>
            <a:endParaRPr lang="en-IN" altLang="en-US" dirty="0">
              <a:latin typeface="Times New Roman" charset="0"/>
              <a:ea typeface="MS PGothic" charset="-128"/>
            </a:endParaRPr>
          </a:p>
          <a:p>
            <a:r>
              <a:rPr lang="en-US" altLang="en-US" dirty="0">
                <a:latin typeface="Times New Roman" charset="0"/>
                <a:ea typeface="MS PGothic" charset="-128"/>
              </a:rPr>
              <a:t>       a.    PODs are existing facilities that are established in a time of need for the mass distribution of antibiotics, antidotes, vaccinations, and other medications and supplies.</a:t>
            </a:r>
            <a:endParaRPr lang="en-IN" altLang="en-US" dirty="0">
              <a:latin typeface="Times New Roman" charset="0"/>
              <a:ea typeface="MS PGothic" charset="-128"/>
            </a:endParaRPr>
          </a:p>
          <a:p>
            <a:r>
              <a:rPr lang="en-US" altLang="en-US" dirty="0">
                <a:latin typeface="Times New Roman" charset="0"/>
                <a:ea typeface="MS PGothic" charset="-128"/>
              </a:rPr>
              <a:t>       b.    These medications may be released in deliveries called “push packs” by the Centers for Disease Control and Prevention Strategic National Stockpile.</a:t>
            </a:r>
            <a:endParaRPr lang="en-IN" altLang="en-US" dirty="0">
              <a:latin typeface="Times New Roman" charset="0"/>
              <a:ea typeface="MS PGothic" charset="-128"/>
            </a:endParaRPr>
          </a:p>
          <a:p>
            <a:r>
              <a:rPr lang="en-US" altLang="en-US" dirty="0">
                <a:latin typeface="Times New Roman" charset="0"/>
                <a:ea typeface="MS PGothic" charset="-128"/>
              </a:rPr>
              <a:t>              i.    These push packages have a delivery time of 12 hours anywhere in the country.</a:t>
            </a:r>
            <a:endParaRPr lang="en-IN" altLang="en-US" dirty="0">
              <a:latin typeface="Times New Roman" charset="0"/>
              <a:ea typeface="MS PGothic" charset="-128"/>
            </a:endParaRPr>
          </a:p>
          <a:p>
            <a:r>
              <a:rPr lang="en-US" altLang="en-US" dirty="0">
                <a:latin typeface="Times New Roman" charset="0"/>
                <a:ea typeface="MS PGothic" charset="-128"/>
              </a:rPr>
              <a:t>       c.    EMTs, AEMTs, and paramedics may be called on to assist in the delivery of the medications to the public.</a:t>
            </a:r>
            <a:endParaRPr lang="en-IN" altLang="en-US" dirty="0">
              <a:latin typeface="Times New Roman" charset="0"/>
              <a:ea typeface="MS PGothic" charset="-128"/>
            </a:endParaRPr>
          </a:p>
          <a:p>
            <a:r>
              <a:rPr lang="en-US" altLang="en-US" dirty="0">
                <a:latin typeface="Times New Roman" charset="0"/>
                <a:ea typeface="MS PGothic" charset="-128"/>
              </a:rPr>
              <a:t>              i.    Your role may include triage, treatment, and transport.</a:t>
            </a:r>
            <a:endParaRPr lang="en-IN" altLang="en-US" dirty="0">
              <a:latin typeface="Times New Roman" charset="0"/>
              <a:ea typeface="MS PGothic" charset="-128"/>
            </a:endParaRP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0D28687-40CA-FE42-9DA0-FA9F77ED4AF0}" type="slidenum">
              <a:rPr lang="en-US" altLang="en-US" sz="1200"/>
              <a:pPr eaLnBrk="1" hangingPunct="1"/>
              <a:t>66</a:t>
            </a:fld>
            <a:endParaRPr lang="en-US" altLang="en-US" sz="1200" dirty="0"/>
          </a:p>
        </p:txBody>
      </p:sp>
    </p:spTree>
    <p:extLst>
      <p:ext uri="{BB962C8B-B14F-4D97-AF65-F5344CB8AC3E}">
        <p14:creationId xmlns:p14="http://schemas.microsoft.com/office/powerpoint/2010/main" val="13583340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VIII. Radiologic/Nuclear Devices</a:t>
            </a:r>
          </a:p>
          <a:p>
            <a:r>
              <a:rPr lang="en-US" altLang="en-US" dirty="0">
                <a:latin typeface="Times New Roman" charset="0"/>
                <a:ea typeface="MS PGothic" charset="-128"/>
              </a:rPr>
              <a:t>A.    What is radiation?</a:t>
            </a:r>
            <a:endParaRPr lang="en-IN" altLang="en-US" dirty="0">
              <a:latin typeface="Times New Roman" charset="0"/>
              <a:ea typeface="MS PGothic" charset="-128"/>
            </a:endParaRPr>
          </a:p>
          <a:p>
            <a:r>
              <a:rPr lang="en-US" altLang="en-US" dirty="0">
                <a:latin typeface="Times New Roman" charset="0"/>
                <a:ea typeface="MS PGothic" charset="-128"/>
              </a:rPr>
              <a:t>        1.    Ionizing radiation is emitted in the form of rays, or particles.</a:t>
            </a:r>
            <a:endParaRPr lang="en-IN" altLang="en-US" dirty="0">
              <a:latin typeface="Times New Roman" charset="0"/>
              <a:ea typeface="MS PGothic" charset="-128"/>
            </a:endParaRPr>
          </a:p>
          <a:p>
            <a:r>
              <a:rPr lang="en-US" altLang="en-US" dirty="0">
                <a:latin typeface="Times New Roman" charset="0"/>
                <a:ea typeface="MS PGothic" charset="-128"/>
              </a:rPr>
              <a:t>        2.    This energy can be found in radioactive material, such as rocks and metals.</a:t>
            </a:r>
            <a:endParaRPr lang="en-IN" altLang="en-US" dirty="0">
              <a:latin typeface="Times New Roman" charset="0"/>
              <a:ea typeface="MS PGothic" charset="-128"/>
            </a:endParaRPr>
          </a:p>
          <a:p>
            <a:r>
              <a:rPr lang="en-US" altLang="en-US" dirty="0">
                <a:latin typeface="Times New Roman" charset="0"/>
                <a:ea typeface="MS PGothic" charset="-128"/>
              </a:rPr>
              <a:t>               a.    Radioactive material is any material that emits radiation.</a:t>
            </a:r>
            <a:endParaRPr lang="en-IN" altLang="en-US" dirty="0">
              <a:latin typeface="Times New Roman" charset="0"/>
              <a:ea typeface="MS PGothic" charset="-128"/>
            </a:endParaRPr>
          </a:p>
          <a:p>
            <a:r>
              <a:rPr lang="en-US" altLang="en-US" dirty="0">
                <a:latin typeface="Times New Roman" charset="0"/>
                <a:ea typeface="MS PGothic" charset="-128"/>
              </a:rPr>
              <a:t>               b.    This material is unstable, and it attempts to stabilize itself by changing its structure in a natural process called decay.</a:t>
            </a:r>
            <a:endParaRPr lang="en-IN" altLang="en-US" dirty="0">
              <a:latin typeface="Times New Roman" charset="0"/>
              <a:ea typeface="MS PGothic" charset="-128"/>
            </a:endParaRPr>
          </a:p>
          <a:p>
            <a:r>
              <a:rPr lang="en-US" altLang="en-US" dirty="0">
                <a:latin typeface="Times New Roman" charset="0"/>
                <a:ea typeface="MS PGothic" charset="-128"/>
              </a:rPr>
              <a:t>        3.    The energy that is emitted from a strong radiologic source is alpha, beta, gamma (x-ray), or neutron radiation.</a:t>
            </a:r>
            <a:endParaRPr lang="en-IN" altLang="en-US" dirty="0">
              <a:latin typeface="Times New Roman" charset="0"/>
              <a:ea typeface="MS PGothic" charset="-128"/>
            </a:endParaRPr>
          </a:p>
          <a:p>
            <a:r>
              <a:rPr lang="en-US" altLang="en-US" dirty="0">
                <a:latin typeface="Times New Roman" charset="0"/>
                <a:ea typeface="MS PGothic" charset="-128"/>
              </a:rPr>
              <a:t>               a.    Alpha is the least harmful penetrating type and cannot move through most objects.</a:t>
            </a:r>
            <a:endParaRPr lang="en-IN" altLang="en-US" dirty="0">
              <a:latin typeface="Times New Roman" charset="0"/>
              <a:ea typeface="MS PGothic" charset="-128"/>
            </a:endParaRPr>
          </a:p>
          <a:p>
            <a:r>
              <a:rPr lang="en-US" altLang="en-US" dirty="0">
                <a:latin typeface="Times New Roman" charset="0"/>
                <a:ea typeface="MS PGothic" charset="-128"/>
              </a:rPr>
              <a:t>               b.    Beta radiation is slightly more penetrating than alpha and requires a layer of clothing to stop it.</a:t>
            </a:r>
            <a:endParaRPr lang="en-IN" altLang="en-US" dirty="0">
              <a:latin typeface="Times New Roman" charset="0"/>
              <a:ea typeface="MS PGothic" charset="-128"/>
            </a:endParaRPr>
          </a:p>
          <a:p>
            <a:r>
              <a:rPr lang="en-US" altLang="en-US" dirty="0">
                <a:latin typeface="Times New Roman" charset="0"/>
                <a:ea typeface="MS PGothic" charset="-128"/>
              </a:rPr>
              <a:t>               c.    Gamma rays are far faster and stronger than alpha and beta rays.</a:t>
            </a:r>
            <a:endParaRPr lang="en-IN" altLang="en-US" dirty="0">
              <a:latin typeface="Times New Roman" charset="0"/>
              <a:ea typeface="MS PGothic" charset="-128"/>
            </a:endParaRPr>
          </a:p>
          <a:p>
            <a:r>
              <a:rPr lang="en-US" altLang="en-US" dirty="0">
                <a:latin typeface="Times New Roman" charset="0"/>
                <a:ea typeface="MS PGothic" charset="-128"/>
              </a:rPr>
              <a:t>	  i.    These rays easily penetrate through the human body and require lead or several inches of concrete to prevent penetration.</a:t>
            </a:r>
            <a:endParaRPr lang="en-IN" altLang="en-US" dirty="0">
              <a:latin typeface="Times New Roman" charset="0"/>
              <a:ea typeface="MS PGothic" charset="-128"/>
            </a:endParaRPr>
          </a:p>
          <a:p>
            <a:r>
              <a:rPr lang="en-US" altLang="en-US" dirty="0">
                <a:latin typeface="Times New Roman" charset="0"/>
                <a:ea typeface="MS PGothic" charset="-128"/>
              </a:rPr>
              <a:t>               d.    Neutron particles are among the most powerful forms of radiation.</a:t>
            </a:r>
            <a:endParaRPr lang="en-IN" altLang="en-US" dirty="0">
              <a:latin typeface="Times New Roman" charset="0"/>
              <a:ea typeface="MS PGothic" charset="-128"/>
            </a:endParaRPr>
          </a:p>
          <a:p>
            <a:r>
              <a:rPr lang="en-US" altLang="en-US" dirty="0">
                <a:latin typeface="Times New Roman" charset="0"/>
                <a:ea typeface="MS PGothic" charset="-128"/>
              </a:rPr>
              <a:t>	  i.    Neutrons easily penetrate through lead and require several feet of concrete to stop them.</a:t>
            </a: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81BA14B-3759-E243-BD97-C220830888C9}" type="slidenum">
              <a:rPr lang="en-US" altLang="en-US" sz="1200"/>
              <a:pPr eaLnBrk="1" hangingPunct="1"/>
              <a:t>67</a:t>
            </a:fld>
            <a:endParaRPr lang="en-US" altLang="en-US" sz="1200" dirty="0"/>
          </a:p>
        </p:txBody>
      </p:sp>
    </p:spTree>
    <p:extLst>
      <p:ext uri="{BB962C8B-B14F-4D97-AF65-F5344CB8AC3E}">
        <p14:creationId xmlns:p14="http://schemas.microsoft.com/office/powerpoint/2010/main" val="17699334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figures on this slide show what can deflect the four types of radiation. A. Alpha. B. Beta. C. Gamma. D. Neutron. </a:t>
            </a:r>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A533E8A-273E-9640-9974-F211ED58737D}" type="slidenum">
              <a:rPr lang="en-US" altLang="en-US" sz="1200"/>
              <a:pPr eaLnBrk="1" hangingPunct="1"/>
              <a:t>68</a:t>
            </a:fld>
            <a:endParaRPr lang="en-US" altLang="en-US" sz="1200" dirty="0"/>
          </a:p>
        </p:txBody>
      </p:sp>
    </p:spTree>
    <p:extLst>
      <p:ext uri="{BB962C8B-B14F-4D97-AF65-F5344CB8AC3E}">
        <p14:creationId xmlns:p14="http://schemas.microsoft.com/office/powerpoint/2010/main" val="3278646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Sources of radiologic material</a:t>
            </a:r>
            <a:endParaRPr lang="en-IN" altLang="en-US" dirty="0">
              <a:latin typeface="Times New Roman" charset="0"/>
              <a:ea typeface="MS PGothic" charset="-128"/>
            </a:endParaRPr>
          </a:p>
          <a:p>
            <a:r>
              <a:rPr lang="en-US" altLang="en-US" dirty="0">
                <a:latin typeface="Times New Roman" charset="0"/>
                <a:ea typeface="MS PGothic" charset="-128"/>
              </a:rPr>
              <a:t>        1.    Radiologic materials are generally used for purposes that benefit humankind, such as:</a:t>
            </a:r>
            <a:endParaRPr lang="en-IN" altLang="en-US" dirty="0">
              <a:latin typeface="Times New Roman" charset="0"/>
              <a:ea typeface="MS PGothic" charset="-128"/>
            </a:endParaRPr>
          </a:p>
          <a:p>
            <a:r>
              <a:rPr lang="en-US" altLang="en-US" dirty="0">
                <a:latin typeface="Times New Roman" charset="0"/>
                <a:ea typeface="MS PGothic" charset="-128"/>
              </a:rPr>
              <a:t>               a.    Medicine</a:t>
            </a:r>
            <a:endParaRPr lang="en-IN" altLang="en-US" dirty="0">
              <a:latin typeface="Times New Roman" charset="0"/>
              <a:ea typeface="MS PGothic" charset="-128"/>
            </a:endParaRPr>
          </a:p>
          <a:p>
            <a:r>
              <a:rPr lang="en-US" altLang="en-US" dirty="0">
                <a:latin typeface="Times New Roman" charset="0"/>
                <a:ea typeface="MS PGothic" charset="-128"/>
              </a:rPr>
              <a:t>               b.    Killing germs in food (irradiating)</a:t>
            </a:r>
            <a:endParaRPr lang="en-IN" altLang="en-US" dirty="0">
              <a:latin typeface="Times New Roman" charset="0"/>
              <a:ea typeface="MS PGothic" charset="-128"/>
            </a:endParaRPr>
          </a:p>
          <a:p>
            <a:r>
              <a:rPr lang="en-US" altLang="en-US" dirty="0">
                <a:latin typeface="Times New Roman" charset="0"/>
                <a:ea typeface="MS PGothic" charset="-128"/>
              </a:rPr>
              <a:t>               c.    Construction </a:t>
            </a:r>
            <a:endParaRPr lang="en-IN" altLang="en-US" dirty="0">
              <a:latin typeface="Times New Roman" charset="0"/>
              <a:ea typeface="MS PGothic" charset="-128"/>
            </a:endParaRPr>
          </a:p>
          <a:p>
            <a:r>
              <a:rPr lang="en-US" altLang="en-US" dirty="0">
                <a:latin typeface="Times New Roman" charset="0"/>
                <a:ea typeface="MS PGothic" charset="-128"/>
              </a:rPr>
              <a:t>         2.   Once radiologic material has been used for its purpose, the material remaining is called radiologic waste; these materials can be found at:</a:t>
            </a:r>
            <a:endParaRPr lang="en-IN" altLang="en-US" dirty="0">
              <a:latin typeface="Times New Roman" charset="0"/>
              <a:ea typeface="MS PGothic" charset="-128"/>
            </a:endParaRPr>
          </a:p>
          <a:p>
            <a:r>
              <a:rPr lang="en-US" altLang="en-US" dirty="0">
                <a:latin typeface="Times New Roman" charset="0"/>
                <a:ea typeface="MS PGothic" charset="-128"/>
              </a:rPr>
              <a:t>               a.    Hospitals and health care facilities with radiology departments</a:t>
            </a:r>
            <a:endParaRPr lang="en-IN" altLang="en-US" dirty="0">
              <a:latin typeface="Times New Roman" charset="0"/>
              <a:ea typeface="MS PGothic" charset="-128"/>
            </a:endParaRPr>
          </a:p>
          <a:p>
            <a:r>
              <a:rPr lang="en-US" altLang="en-US" dirty="0">
                <a:latin typeface="Times New Roman" charset="0"/>
                <a:ea typeface="MS PGothic" charset="-128"/>
              </a:rPr>
              <a:t>               b.    Colleges and universities</a:t>
            </a:r>
            <a:endParaRPr lang="en-IN" altLang="en-US" dirty="0">
              <a:latin typeface="Times New Roman" charset="0"/>
              <a:ea typeface="MS PGothic" charset="-128"/>
            </a:endParaRPr>
          </a:p>
          <a:p>
            <a:r>
              <a:rPr lang="en-US" altLang="en-US" dirty="0">
                <a:latin typeface="Times New Roman" charset="0"/>
                <a:ea typeface="MS PGothic" charset="-128"/>
              </a:rPr>
              <a:t>               c.    Nuclear power plants</a:t>
            </a:r>
            <a:endParaRPr lang="en-IN" altLang="en-US" dirty="0">
              <a:latin typeface="Times New Roman" charset="0"/>
              <a:ea typeface="MS PGothic" charset="-128"/>
            </a:endParaRPr>
          </a:p>
          <a:p>
            <a:r>
              <a:rPr lang="en-US" altLang="en-US" dirty="0">
                <a:latin typeface="Times New Roman" charset="0"/>
                <a:ea typeface="MS PGothic" charset="-128"/>
              </a:rPr>
              <a:t>               d.    Chemical and industrial sites</a:t>
            </a:r>
            <a:endParaRPr lang="en-IN" altLang="en-US" dirty="0">
              <a:latin typeface="Times New Roman" charset="0"/>
              <a:ea typeface="MS PGothic" charset="-128"/>
            </a:endParaRP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BF8FA03-4A37-7B4D-9C14-808B3EBAC737}" type="slidenum">
              <a:rPr lang="en-US" altLang="en-US" sz="1200"/>
              <a:pPr eaLnBrk="1" hangingPunct="1"/>
              <a:t>69</a:t>
            </a:fld>
            <a:endParaRPr lang="en-US" altLang="en-US" sz="1200" dirty="0"/>
          </a:p>
        </p:txBody>
      </p:sp>
    </p:spTree>
    <p:extLst>
      <p:ext uri="{BB962C8B-B14F-4D97-AF65-F5344CB8AC3E}">
        <p14:creationId xmlns:p14="http://schemas.microsoft.com/office/powerpoint/2010/main" val="21255003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Radiologic dispersal devices (RDDs)</a:t>
            </a:r>
            <a:endParaRPr lang="en-IN" altLang="en-US" dirty="0">
              <a:latin typeface="Times New Roman" charset="0"/>
              <a:ea typeface="MS PGothic" charset="-128"/>
            </a:endParaRPr>
          </a:p>
          <a:p>
            <a:r>
              <a:rPr lang="en-US" altLang="en-US" dirty="0">
                <a:latin typeface="Times New Roman" charset="0"/>
                <a:ea typeface="MS PGothic" charset="-128"/>
              </a:rPr>
              <a:t>       1.    Any container that is designed to disperse radioactive material.</a:t>
            </a:r>
            <a:endParaRPr lang="en-IN" altLang="en-US" dirty="0">
              <a:latin typeface="Times New Roman" charset="0"/>
              <a:ea typeface="MS PGothic" charset="-128"/>
            </a:endParaRPr>
          </a:p>
          <a:p>
            <a:r>
              <a:rPr lang="en-US" altLang="en-US" dirty="0">
                <a:latin typeface="Times New Roman" charset="0"/>
                <a:ea typeface="MS PGothic" charset="-128"/>
              </a:rPr>
              <a:t>       2.    A dirty bomb carries the potential to injure victims with not only the radioactive material, but also the explosive material used to deliver it.</a:t>
            </a:r>
            <a:endParaRPr lang="en-IN" altLang="en-US" dirty="0">
              <a:latin typeface="Times New Roman" charset="0"/>
              <a:ea typeface="MS PGothic" charset="-128"/>
            </a:endParaRPr>
          </a:p>
          <a:p>
            <a:r>
              <a:rPr lang="en-US" altLang="en-US" dirty="0">
                <a:latin typeface="Times New Roman" charset="0"/>
                <a:ea typeface="MS PGothic" charset="-128"/>
              </a:rPr>
              <a:t>       3.    The destructive capability of a dirty bomb is limited to the explosives that are attached to it.</a:t>
            </a:r>
            <a:endParaRPr lang="en-IN" altLang="en-US" dirty="0">
              <a:latin typeface="Times New Roman" charset="0"/>
              <a:ea typeface="MS PGothic" charset="-128"/>
            </a:endParaRPr>
          </a:p>
          <a:p>
            <a:r>
              <a:rPr lang="en-US" altLang="en-US" dirty="0">
                <a:latin typeface="Times New Roman" charset="0"/>
                <a:ea typeface="MS PGothic" charset="-128"/>
              </a:rPr>
              <a:t>       4.    The dirty bomb is an ineffective WMD.</a:t>
            </a:r>
            <a:endParaRPr lang="en-IN" altLang="en-US" dirty="0">
              <a:latin typeface="Times New Roman" charset="0"/>
              <a:ea typeface="MS PGothic" charset="-128"/>
            </a:endParaRPr>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FB3B3AD-E373-9F4F-AE28-B26E3A4BD3B1}" type="slidenum">
              <a:rPr lang="en-US" altLang="en-US" sz="1200"/>
              <a:pPr eaLnBrk="1" hangingPunct="1"/>
              <a:t>70</a:t>
            </a:fld>
            <a:endParaRPr lang="en-US" altLang="en-US" sz="1200" dirty="0"/>
          </a:p>
        </p:txBody>
      </p:sp>
    </p:spTree>
    <p:extLst>
      <p:ext uri="{BB962C8B-B14F-4D97-AF65-F5344CB8AC3E}">
        <p14:creationId xmlns:p14="http://schemas.microsoft.com/office/powerpoint/2010/main" val="2041331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Cyber terrorists</a:t>
            </a:r>
            <a:endParaRPr lang="en-IN" altLang="en-US" dirty="0">
              <a:latin typeface="Times New Roman" charset="0"/>
              <a:ea typeface="MS PGothic" charset="-128"/>
            </a:endParaRPr>
          </a:p>
          <a:p>
            <a:r>
              <a:rPr lang="en-US" altLang="en-US" dirty="0">
                <a:latin typeface="Times New Roman" charset="0"/>
                <a:ea typeface="MS PGothic" charset="-128"/>
              </a:rPr>
              <a:t>4.    Single-issue groups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69DA459-7869-244E-BF59-6A4E0A878FF3}" type="slidenum">
              <a:rPr lang="en-US" altLang="en-US" sz="1200"/>
              <a:pPr eaLnBrk="1" hangingPunct="1"/>
              <a:t>8</a:t>
            </a:fld>
            <a:endParaRPr lang="en-US" altLang="en-US" sz="1200" dirty="0"/>
          </a:p>
        </p:txBody>
      </p:sp>
    </p:spTree>
    <p:extLst>
      <p:ext uri="{BB962C8B-B14F-4D97-AF65-F5344CB8AC3E}">
        <p14:creationId xmlns:p14="http://schemas.microsoft.com/office/powerpoint/2010/main" val="13996191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Nuclear energy</a:t>
            </a:r>
            <a:endParaRPr lang="en-IN" altLang="en-US" dirty="0">
              <a:latin typeface="Times New Roman" charset="0"/>
              <a:ea typeface="MS PGothic" charset="-128"/>
            </a:endParaRPr>
          </a:p>
          <a:p>
            <a:r>
              <a:rPr lang="en-US" altLang="en-US" dirty="0">
                <a:latin typeface="Times New Roman" charset="0"/>
                <a:ea typeface="MS PGothic" charset="-128"/>
              </a:rPr>
              <a:t>       1.   Artificially made by altering (splitting) radioactive atoms.</a:t>
            </a:r>
            <a:endParaRPr lang="en-IN" altLang="en-US" dirty="0">
              <a:latin typeface="Times New Roman" charset="0"/>
              <a:ea typeface="MS PGothic" charset="-128"/>
            </a:endParaRPr>
          </a:p>
          <a:p>
            <a:r>
              <a:rPr lang="en-US" altLang="en-US" dirty="0">
                <a:latin typeface="Times New Roman" charset="0"/>
                <a:ea typeface="MS PGothic" charset="-128"/>
              </a:rPr>
              <a:t>       2.   The result is an immense amount of energy that usually takes the form of heat.</a:t>
            </a:r>
            <a:endParaRPr lang="en-IN" altLang="en-US" dirty="0">
              <a:latin typeface="Times New Roman" charset="0"/>
              <a:ea typeface="MS PGothic" charset="-128"/>
            </a:endParaRPr>
          </a:p>
          <a:p>
            <a:r>
              <a:rPr lang="en-US" altLang="en-US" dirty="0">
                <a:latin typeface="Times New Roman" charset="0"/>
                <a:ea typeface="MS PGothic" charset="-128"/>
              </a:rPr>
              <a:t>       3.    Nuclear material is used in:</a:t>
            </a:r>
            <a:endParaRPr lang="en-IN" altLang="en-US" dirty="0">
              <a:latin typeface="Times New Roman" charset="0"/>
              <a:ea typeface="MS PGothic" charset="-128"/>
            </a:endParaRPr>
          </a:p>
          <a:p>
            <a:r>
              <a:rPr lang="en-US" altLang="en-US" dirty="0">
                <a:latin typeface="Times New Roman" charset="0"/>
                <a:ea typeface="MS PGothic" charset="-128"/>
              </a:rPr>
              <a:t>              a.    Medicine</a:t>
            </a:r>
            <a:endParaRPr lang="en-IN" altLang="en-US" dirty="0">
              <a:latin typeface="Times New Roman" charset="0"/>
              <a:ea typeface="MS PGothic" charset="-128"/>
            </a:endParaRPr>
          </a:p>
          <a:p>
            <a:r>
              <a:rPr lang="en-US" altLang="en-US" dirty="0">
                <a:latin typeface="Times New Roman" charset="0"/>
                <a:ea typeface="MS PGothic" charset="-128"/>
              </a:rPr>
              <a:t>              b.    Weapons</a:t>
            </a:r>
            <a:endParaRPr lang="en-IN" altLang="en-US" dirty="0">
              <a:latin typeface="Times New Roman" charset="0"/>
              <a:ea typeface="MS PGothic" charset="-128"/>
            </a:endParaRPr>
          </a:p>
          <a:p>
            <a:r>
              <a:rPr lang="en-US" altLang="en-US" dirty="0">
                <a:latin typeface="Times New Roman" charset="0"/>
                <a:ea typeface="MS PGothic" charset="-128"/>
              </a:rPr>
              <a:t>              c.    Naval vessels</a:t>
            </a:r>
            <a:endParaRPr lang="en-IN" altLang="en-US" dirty="0">
              <a:latin typeface="Times New Roman" charset="0"/>
              <a:ea typeface="MS PGothic" charset="-128"/>
            </a:endParaRPr>
          </a:p>
          <a:p>
            <a:r>
              <a:rPr lang="en-US" altLang="en-US" dirty="0">
                <a:latin typeface="Times New Roman" charset="0"/>
                <a:ea typeface="MS PGothic" charset="-128"/>
              </a:rPr>
              <a:t>              d.    Power plants</a:t>
            </a:r>
            <a:endParaRPr lang="en-IN" altLang="en-US" dirty="0">
              <a:latin typeface="Times New Roman" charset="0"/>
              <a:ea typeface="MS PGothic" charset="-128"/>
            </a:endParaRPr>
          </a:p>
          <a:p>
            <a:r>
              <a:rPr lang="en-US" altLang="en-US" dirty="0">
                <a:latin typeface="Times New Roman" charset="0"/>
                <a:ea typeface="MS PGothic" charset="-128"/>
              </a:rPr>
              <a:t>       4.    Nuclear material gives off all forms of radiation, including neutrons.</a:t>
            </a:r>
            <a:endParaRPr lang="en-IN" altLang="en-US" dirty="0">
              <a:latin typeface="Times New Roman" charset="0"/>
              <a:ea typeface="MS PGothic" charset="-128"/>
            </a:endParaRPr>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B2A1538-D875-204F-9EE6-032AA2FAECD1}" type="slidenum">
              <a:rPr lang="en-US" altLang="en-US" sz="1200"/>
              <a:pPr eaLnBrk="1" hangingPunct="1"/>
              <a:t>71</a:t>
            </a:fld>
            <a:endParaRPr lang="en-US" altLang="en-US" sz="1200" dirty="0"/>
          </a:p>
        </p:txBody>
      </p:sp>
    </p:spTree>
    <p:extLst>
      <p:ext uri="{BB962C8B-B14F-4D97-AF65-F5344CB8AC3E}">
        <p14:creationId xmlns:p14="http://schemas.microsoft.com/office/powerpoint/2010/main" val="4517758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Nuclear weapons</a:t>
            </a:r>
            <a:endParaRPr lang="en-IN" altLang="en-US" dirty="0">
              <a:latin typeface="Times New Roman" charset="0"/>
              <a:ea typeface="MS PGothic" charset="-128"/>
            </a:endParaRPr>
          </a:p>
          <a:p>
            <a:r>
              <a:rPr lang="en-US" altLang="en-US" dirty="0">
                <a:latin typeface="Times New Roman" charset="0"/>
                <a:ea typeface="MS PGothic" charset="-128"/>
              </a:rPr>
              <a:t>       1.    Kept only in secure facilities throughout the world.</a:t>
            </a:r>
            <a:endParaRPr lang="en-IN" altLang="en-US" dirty="0">
              <a:latin typeface="Times New Roman" charset="0"/>
              <a:ea typeface="MS PGothic" charset="-128"/>
            </a:endParaRPr>
          </a:p>
          <a:p>
            <a:r>
              <a:rPr lang="en-US" altLang="en-US" dirty="0">
                <a:latin typeface="Times New Roman" charset="0"/>
                <a:ea typeface="MS PGothic" charset="-128"/>
              </a:rPr>
              <a:t>       2.    The likelihood of a nuclear attack is extremely remote.</a:t>
            </a:r>
            <a:endParaRPr lang="en-IN" altLang="en-US" dirty="0">
              <a:latin typeface="Times New Roman" charset="0"/>
              <a:ea typeface="MS PGothic" charset="-128"/>
            </a:endParaRPr>
          </a:p>
          <a:p>
            <a:r>
              <a:rPr lang="en-US" altLang="en-US" dirty="0">
                <a:latin typeface="Times New Roman" charset="0"/>
                <a:ea typeface="MS PGothic" charset="-128"/>
              </a:rPr>
              <a:t>       3.    Since the collapse of the former Soviet Union, the whereabouts of many small nuclear devices are unknown.</a:t>
            </a:r>
            <a:endParaRPr lang="en-IN" altLang="en-US" dirty="0">
              <a:latin typeface="Times New Roman" charset="0"/>
              <a:ea typeface="MS PGothic" charset="-128"/>
            </a:endParaRPr>
          </a:p>
          <a:p>
            <a:r>
              <a:rPr lang="en-US" altLang="en-US" dirty="0">
                <a:latin typeface="Times New Roman" charset="0"/>
                <a:ea typeface="MS PGothic" charset="-128"/>
              </a:rPr>
              <a:t>              a.    These small suitcase-sized nuclear weapons are called Special Atomic Demolition Munitions (SADMs).</a:t>
            </a:r>
            <a:endParaRPr lang="en-IN" altLang="en-US" dirty="0">
              <a:latin typeface="Times New Roman" charset="0"/>
              <a:ea typeface="MS PGothic" charset="-128"/>
            </a:endParaRPr>
          </a:p>
          <a:p>
            <a:r>
              <a:rPr lang="en-US" altLang="en-US" dirty="0">
                <a:latin typeface="Times New Roman" charset="0"/>
                <a:ea typeface="MS PGothic" charset="-128"/>
              </a:rPr>
              <a:t>              b.    Some of these are believed to be missing.</a:t>
            </a:r>
            <a:endParaRPr lang="en-IN" altLang="en-US" dirty="0">
              <a:latin typeface="Times New Roman" charset="0"/>
              <a:ea typeface="MS PGothic" charset="-128"/>
            </a:endParaRP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1F86029-96E8-CE4C-B853-F78320265240}" type="slidenum">
              <a:rPr lang="en-US" altLang="en-US" sz="1200"/>
              <a:pPr eaLnBrk="1" hangingPunct="1"/>
              <a:t>72</a:t>
            </a:fld>
            <a:endParaRPr lang="en-US" altLang="en-US" sz="1200" dirty="0"/>
          </a:p>
        </p:txBody>
      </p:sp>
    </p:spTree>
    <p:extLst>
      <p:ext uri="{BB962C8B-B14F-4D97-AF65-F5344CB8AC3E}">
        <p14:creationId xmlns:p14="http://schemas.microsoft.com/office/powerpoint/2010/main" val="16427919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Symptomatology</a:t>
            </a:r>
            <a:endParaRPr lang="en-IN" altLang="en-US" dirty="0">
              <a:latin typeface="Times New Roman" charset="0"/>
              <a:ea typeface="MS PGothic" charset="-128"/>
            </a:endParaRPr>
          </a:p>
          <a:p>
            <a:r>
              <a:rPr lang="en-US" altLang="en-US" dirty="0">
                <a:latin typeface="Times New Roman" charset="0"/>
                <a:ea typeface="MS PGothic" charset="-128"/>
              </a:rPr>
              <a:t>       1.    Patients exposed to a known or suspected source of excessive radiation are considered victims of acute radiation toxicity.</a:t>
            </a:r>
            <a:endParaRPr lang="en-IN" altLang="en-US" dirty="0">
              <a:latin typeface="Times New Roman" charset="0"/>
              <a:ea typeface="MS PGothic" charset="-128"/>
            </a:endParaRPr>
          </a:p>
          <a:p>
            <a:r>
              <a:rPr lang="en-US" altLang="en-US" dirty="0">
                <a:latin typeface="Times New Roman" charset="0"/>
                <a:ea typeface="MS PGothic" charset="-128"/>
              </a:rPr>
              <a:t>       2.    The effects of radiation exposure will vary depending on the amount of radiation that a person receives and the route of entry.</a:t>
            </a:r>
            <a:endParaRPr lang="en-IN" altLang="en-US" dirty="0">
              <a:latin typeface="Times New Roman" charset="0"/>
              <a:ea typeface="MS PGothic" charset="-128"/>
            </a:endParaRPr>
          </a:p>
          <a:p>
            <a:r>
              <a:rPr lang="en-US" altLang="en-US" dirty="0">
                <a:latin typeface="Times New Roman" charset="0"/>
                <a:ea typeface="MS PGothic" charset="-128"/>
              </a:rPr>
              <a:t>       3.    Radiation can be introduced into the body by all routes of entry as well as through the body (irradiation).</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C8AFD12-C8E6-6F42-9449-64CAE49D8B15}" type="slidenum">
              <a:rPr lang="en-US" altLang="en-US" sz="1200"/>
              <a:pPr eaLnBrk="1" hangingPunct="1"/>
              <a:t>73</a:t>
            </a:fld>
            <a:endParaRPr lang="en-US" altLang="en-US" sz="1200" dirty="0"/>
          </a:p>
        </p:txBody>
      </p:sp>
    </p:spTree>
    <p:extLst>
      <p:ext uri="{BB962C8B-B14F-4D97-AF65-F5344CB8AC3E}">
        <p14:creationId xmlns:p14="http://schemas.microsoft.com/office/powerpoint/2010/main" val="2066676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table on this slide lists the common signs of acute radiation toxicity. </a:t>
            </a: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CC91A78-7339-564B-8616-FFCB09EDDFEE}" type="slidenum">
              <a:rPr lang="en-US" altLang="en-US" sz="1200"/>
              <a:pPr eaLnBrk="1" hangingPunct="1"/>
              <a:t>74</a:t>
            </a:fld>
            <a:endParaRPr lang="en-US" altLang="en-US" sz="1200" dirty="0"/>
          </a:p>
        </p:txBody>
      </p:sp>
    </p:spTree>
    <p:extLst>
      <p:ext uri="{BB962C8B-B14F-4D97-AF65-F5344CB8AC3E}">
        <p14:creationId xmlns:p14="http://schemas.microsoft.com/office/powerpoint/2010/main" val="9814640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Medical management</a:t>
            </a:r>
            <a:endParaRPr lang="en-IN" altLang="en-US" dirty="0">
              <a:latin typeface="Times New Roman" charset="0"/>
              <a:ea typeface="MS PGothic" charset="-128"/>
            </a:endParaRPr>
          </a:p>
          <a:p>
            <a:r>
              <a:rPr lang="en-US" altLang="en-US" dirty="0">
                <a:latin typeface="Times New Roman" charset="0"/>
                <a:ea typeface="MS PGothic" charset="-128"/>
              </a:rPr>
              <a:t>        1.    Being exposed to a radiation source does not make a patient contaminated or radioactive.</a:t>
            </a:r>
            <a:endParaRPr lang="en-IN" altLang="en-US" dirty="0">
              <a:latin typeface="Times New Roman" charset="0"/>
              <a:ea typeface="MS PGothic" charset="-128"/>
            </a:endParaRPr>
          </a:p>
          <a:p>
            <a:r>
              <a:rPr lang="en-US" altLang="en-US" dirty="0">
                <a:latin typeface="Times New Roman" charset="0"/>
                <a:ea typeface="MS PGothic" charset="-128"/>
              </a:rPr>
              <a:t>        2.    However, when patients have a radioactive source on their body, they are contaminated and must be initially cared for by a hazmat responder.</a:t>
            </a:r>
            <a:endParaRPr lang="en-IN" altLang="en-US" dirty="0">
              <a:latin typeface="Times New Roman" charset="0"/>
              <a:ea typeface="MS PGothic" charset="-128"/>
            </a:endParaRPr>
          </a:p>
          <a:p>
            <a:r>
              <a:rPr lang="en-US" altLang="en-US" dirty="0">
                <a:latin typeface="Times New Roman" charset="0"/>
                <a:ea typeface="MS PGothic" charset="-128"/>
              </a:rPr>
              <a:t>        3.    Once the patient is decontaminated, you may begin treatment with the ABCs and treat the patient for any burns or trauma.</a:t>
            </a:r>
            <a:endParaRPr lang="en-IN" altLang="en-US" dirty="0">
              <a:latin typeface="Times New Roman" charset="0"/>
              <a:ea typeface="MS PGothic" charset="-128"/>
            </a:endParaRPr>
          </a:p>
          <a:p>
            <a:r>
              <a:rPr lang="en-US" altLang="en-US" dirty="0">
                <a:latin typeface="Times New Roman" charset="0"/>
                <a:ea typeface="MS PGothic" charset="-128"/>
              </a:rPr>
              <a:t>        4.    Wear appropriate PPE. </a:t>
            </a:r>
            <a:endParaRPr lang="en-IN" altLang="en-US" dirty="0">
              <a:latin typeface="Times New Roman" charset="0"/>
              <a:ea typeface="MS PGothic" charset="-128"/>
            </a:endParaRPr>
          </a:p>
          <a:p>
            <a:r>
              <a:rPr lang="en-US" altLang="en-US" dirty="0">
                <a:latin typeface="Times New Roman" charset="0"/>
                <a:ea typeface="MS PGothic" charset="-128"/>
              </a:rPr>
              <a:t>               a.    Secure in plastic bags any bodily fluids obtained from the patient. </a:t>
            </a:r>
            <a:endParaRPr lang="en-IN" altLang="en-US" dirty="0">
              <a:latin typeface="Times New Roman" charset="0"/>
              <a:ea typeface="MS PGothic" charset="-128"/>
            </a:endParaRPr>
          </a:p>
          <a:p>
            <a:r>
              <a:rPr lang="en-US" altLang="en-US" dirty="0">
                <a:latin typeface="Times New Roman" charset="0"/>
                <a:ea typeface="MS PGothic" charset="-128"/>
              </a:rPr>
              <a:t>               b.    Place all body fluids in containers and properly dispose of them with other potentially radioactive waste.</a:t>
            </a:r>
            <a:endParaRPr lang="en-IN" altLang="en-US" dirty="0">
              <a:latin typeface="Times New Roman" charset="0"/>
              <a:ea typeface="MS PGothic" charset="-128"/>
            </a:endParaRPr>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DB6D58B-837D-6F4D-B98E-45CC141BB145}" type="slidenum">
              <a:rPr lang="en-US" altLang="en-US" sz="1200"/>
              <a:pPr eaLnBrk="1" hangingPunct="1"/>
              <a:t>75</a:t>
            </a:fld>
            <a:endParaRPr lang="en-US" altLang="en-US" sz="1200" dirty="0"/>
          </a:p>
        </p:txBody>
      </p:sp>
    </p:spTree>
    <p:extLst>
      <p:ext uri="{BB962C8B-B14F-4D97-AF65-F5344CB8AC3E}">
        <p14:creationId xmlns:p14="http://schemas.microsoft.com/office/powerpoint/2010/main" val="6447486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H.    Protective measures</a:t>
            </a:r>
            <a:endParaRPr lang="en-IN" altLang="en-US" dirty="0">
              <a:latin typeface="Times New Roman" charset="0"/>
              <a:ea typeface="MS PGothic" charset="-128"/>
            </a:endParaRPr>
          </a:p>
          <a:p>
            <a:r>
              <a:rPr lang="en-US" altLang="en-US" dirty="0">
                <a:latin typeface="Times New Roman" charset="0"/>
                <a:ea typeface="MS PGothic" charset="-128"/>
              </a:rPr>
              <a:t>       1.    There are no suits or protective gear designed to completely shield you from radiation.</a:t>
            </a:r>
            <a:endParaRPr lang="en-IN" altLang="en-US" dirty="0">
              <a:latin typeface="Times New Roman" charset="0"/>
              <a:ea typeface="MS PGothic" charset="-128"/>
            </a:endParaRPr>
          </a:p>
          <a:p>
            <a:r>
              <a:rPr lang="en-US" altLang="en-US" dirty="0">
                <a:latin typeface="Times New Roman" charset="0"/>
                <a:ea typeface="MS PGothic" charset="-128"/>
              </a:rPr>
              <a:t>       2.    The best ways to protect yourself from the effects of radiation:</a:t>
            </a:r>
            <a:endParaRPr lang="en-IN" altLang="en-US" dirty="0">
              <a:latin typeface="Times New Roman" charset="0"/>
              <a:ea typeface="MS PGothic" charset="-128"/>
            </a:endParaRPr>
          </a:p>
          <a:p>
            <a:r>
              <a:rPr lang="en-US" altLang="en-US" dirty="0">
                <a:latin typeface="Times New Roman" charset="0"/>
                <a:ea typeface="MS PGothic" charset="-128"/>
              </a:rPr>
              <a:t>              a.    Time</a:t>
            </a:r>
            <a:endParaRPr lang="en-IN" altLang="en-US" dirty="0">
              <a:latin typeface="Times New Roman" charset="0"/>
              <a:ea typeface="MS PGothic" charset="-128"/>
            </a:endParaRPr>
          </a:p>
          <a:p>
            <a:r>
              <a:rPr lang="en-US" altLang="en-US" dirty="0">
                <a:latin typeface="Times New Roman" charset="0"/>
                <a:ea typeface="MS PGothic" charset="-128"/>
              </a:rPr>
              <a:t>              b.    Distance</a:t>
            </a:r>
            <a:endParaRPr lang="en-IN" altLang="en-US" dirty="0">
              <a:latin typeface="Times New Roman" charset="0"/>
              <a:ea typeface="MS PGothic" charset="-128"/>
            </a:endParaRPr>
          </a:p>
          <a:p>
            <a:r>
              <a:rPr lang="en-US" altLang="en-US" dirty="0">
                <a:latin typeface="Times New Roman" charset="0"/>
                <a:ea typeface="MS PGothic" charset="-128"/>
              </a:rPr>
              <a:t>              c.    Shielding</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C5D40A6-4796-B74A-80B5-EF167B359777}" type="slidenum">
              <a:rPr lang="en-US" altLang="en-US" sz="1200"/>
              <a:pPr eaLnBrk="1" hangingPunct="1"/>
              <a:t>76</a:t>
            </a:fld>
            <a:endParaRPr lang="en-US" altLang="en-US" sz="1200" dirty="0"/>
          </a:p>
        </p:txBody>
      </p:sp>
    </p:spTree>
    <p:extLst>
      <p:ext uri="{BB962C8B-B14F-4D97-AF65-F5344CB8AC3E}">
        <p14:creationId xmlns:p14="http://schemas.microsoft.com/office/powerpoint/2010/main" val="887500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IX. Incendiary and Explosive Devices</a:t>
            </a:r>
          </a:p>
          <a:p>
            <a:r>
              <a:rPr lang="en-US" altLang="en-US" dirty="0">
                <a:latin typeface="Times New Roman" charset="0"/>
                <a:ea typeface="MS PGothic" charset="-128"/>
              </a:rPr>
              <a:t>A.    Incendiary and explosive devices come in various shapes and sizes.</a:t>
            </a:r>
            <a:endParaRPr lang="en-IN" altLang="en-US" dirty="0">
              <a:latin typeface="Times New Roman" charset="0"/>
              <a:ea typeface="MS PGothic" charset="-128"/>
            </a:endParaRPr>
          </a:p>
          <a:p>
            <a:r>
              <a:rPr lang="en-US" altLang="en-US" dirty="0">
                <a:latin typeface="Times New Roman" charset="0"/>
                <a:ea typeface="MS PGothic" charset="-128"/>
              </a:rPr>
              <a:t>        1.    Incendiary devices are weapons used to start fires; terrorists use </a:t>
            </a:r>
            <a:endParaRPr lang="en-IN" altLang="en-US" dirty="0">
              <a:latin typeface="Times New Roman" charset="0"/>
              <a:ea typeface="MS PGothic" charset="-128"/>
            </a:endParaRPr>
          </a:p>
          <a:p>
            <a:r>
              <a:rPr lang="en-US" altLang="en-US" dirty="0">
                <a:latin typeface="Times New Roman" charset="0"/>
                <a:ea typeface="MS PGothic" charset="-128"/>
              </a:rPr>
              <a:t>               a.    Flamethrowers</a:t>
            </a:r>
            <a:endParaRPr lang="en-IN" altLang="en-US" dirty="0">
              <a:latin typeface="Times New Roman" charset="0"/>
              <a:ea typeface="MS PGothic" charset="-128"/>
            </a:endParaRPr>
          </a:p>
          <a:p>
            <a:r>
              <a:rPr lang="en-US" altLang="en-US" dirty="0">
                <a:latin typeface="Times New Roman" charset="0"/>
                <a:ea typeface="MS PGothic" charset="-128"/>
              </a:rPr>
              <a:t>               b.    Chemicals</a:t>
            </a:r>
            <a:endParaRPr lang="en-IN" altLang="en-US" dirty="0">
              <a:latin typeface="Times New Roman" charset="0"/>
              <a:ea typeface="MS PGothic" charset="-128"/>
            </a:endParaRPr>
          </a:p>
          <a:p>
            <a:r>
              <a:rPr lang="en-US" altLang="en-US" dirty="0">
                <a:latin typeface="Times New Roman" charset="0"/>
                <a:ea typeface="MS PGothic" charset="-128"/>
              </a:rPr>
              <a:t>               c.    Molotov cocktails</a:t>
            </a:r>
            <a:endParaRPr lang="en-IN" altLang="en-US" dirty="0">
              <a:latin typeface="Times New Roman" charset="0"/>
              <a:ea typeface="MS PGothic" charset="-128"/>
            </a:endParaRPr>
          </a:p>
          <a:p>
            <a:r>
              <a:rPr lang="en-US" altLang="en-US" dirty="0">
                <a:latin typeface="Times New Roman" charset="0"/>
                <a:ea typeface="MS PGothic" charset="-128"/>
              </a:rPr>
              <a:t>               d.    Other explosive devices</a:t>
            </a:r>
            <a:endParaRPr lang="en-IN" altLang="en-US" dirty="0">
              <a:latin typeface="Times New Roman" charset="0"/>
              <a:ea typeface="MS PGothic" charset="-128"/>
            </a:endParaRPr>
          </a:p>
          <a:p>
            <a:r>
              <a:rPr lang="en-US" altLang="en-US" dirty="0">
                <a:latin typeface="Times New Roman" charset="0"/>
                <a:ea typeface="MS PGothic" charset="-128"/>
              </a:rPr>
              <a:t>         2.    It is important for you to be able to identify an object you believe is a potential device, notify the proper authorities, and safely evacuate the area.</a:t>
            </a:r>
            <a:endParaRPr lang="en-IN" altLang="en-US" dirty="0">
              <a:latin typeface="Times New Roman" charset="0"/>
              <a:ea typeface="MS PGothic" charset="-128"/>
            </a:endParaRPr>
          </a:p>
          <a:p>
            <a:r>
              <a:rPr lang="en-US" altLang="en-US" dirty="0">
                <a:latin typeface="Times New Roman" charset="0"/>
                <a:ea typeface="MS PGothic" charset="-128"/>
              </a:rPr>
              <a:t>         3.    Remember that there is the possibility of a secondary device when you are responding to the scene.</a:t>
            </a:r>
            <a:endParaRPr lang="en-IN" altLang="en-US" dirty="0">
              <a:latin typeface="Times New Roman" charset="0"/>
              <a:ea typeface="MS PGothic" charset="-128"/>
            </a:endParaRP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41742C4-EFC3-F248-9E01-350224A93954}" type="slidenum">
              <a:rPr lang="en-US" altLang="en-US" sz="1200"/>
              <a:pPr eaLnBrk="1" hangingPunct="1"/>
              <a:t>77</a:t>
            </a:fld>
            <a:endParaRPr lang="en-US" altLang="en-US" sz="1200" dirty="0"/>
          </a:p>
        </p:txBody>
      </p:sp>
    </p:spTree>
    <p:extLst>
      <p:ext uri="{BB962C8B-B14F-4D97-AF65-F5344CB8AC3E}">
        <p14:creationId xmlns:p14="http://schemas.microsoft.com/office/powerpoint/2010/main" val="12687418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Mechanisms of injury</a:t>
            </a:r>
            <a:endParaRPr lang="en-IN" altLang="en-US" dirty="0">
              <a:latin typeface="Times New Roman" charset="0"/>
              <a:ea typeface="MS PGothic" charset="-128"/>
            </a:endParaRPr>
          </a:p>
          <a:p>
            <a:r>
              <a:rPr lang="en-US" altLang="en-US" dirty="0">
                <a:latin typeface="Times New Roman" charset="0"/>
                <a:ea typeface="MS PGothic" charset="-128"/>
              </a:rPr>
              <a:t>        1.    The type and severity of wounds primarily depend on the patient’s distance from the epicenter of the explosion.</a:t>
            </a:r>
            <a:endParaRPr lang="en-IN" altLang="en-US" dirty="0">
              <a:latin typeface="Times New Roman" charset="0"/>
              <a:ea typeface="MS PGothic" charset="-128"/>
            </a:endParaRPr>
          </a:p>
          <a:p>
            <a:r>
              <a:rPr lang="en-US" altLang="en-US" dirty="0">
                <a:latin typeface="Times New Roman" charset="0"/>
                <a:ea typeface="MS PGothic" charset="-128"/>
              </a:rPr>
              <a:t>        2.    Blast injuries occur in a number of ways.</a:t>
            </a:r>
            <a:endParaRPr lang="en-IN" altLang="en-US" dirty="0">
              <a:latin typeface="Times New Roman" charset="0"/>
              <a:ea typeface="MS PGothic" charset="-128"/>
            </a:endParaRPr>
          </a:p>
          <a:p>
            <a:r>
              <a:rPr lang="en-US" altLang="en-US" dirty="0">
                <a:latin typeface="Times New Roman" charset="0"/>
                <a:ea typeface="MS PGothic" charset="-128"/>
              </a:rPr>
              <a:t>               a.   Primary blast injury</a:t>
            </a:r>
            <a:endParaRPr lang="en-IN" altLang="en-US" dirty="0">
              <a:latin typeface="Times New Roman" charset="0"/>
              <a:ea typeface="MS PGothic" charset="-128"/>
            </a:endParaRPr>
          </a:p>
          <a:p>
            <a:r>
              <a:rPr lang="en-US" altLang="en-US" dirty="0">
                <a:latin typeface="Times New Roman" charset="0"/>
                <a:ea typeface="MS PGothic" charset="-128"/>
              </a:rPr>
              <a:t>                      i.    Due solely to the direct effects of the pressure wave on the body</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The injury is seen almost exclusively in the hollow organs of the body.</a:t>
            </a:r>
            <a:endParaRPr lang="en-IN" altLang="en-US" dirty="0">
              <a:latin typeface="Times New Roman" charset="0"/>
              <a:ea typeface="MS PGothic" charset="-128"/>
            </a:endParaRPr>
          </a:p>
          <a:p>
            <a:r>
              <a:rPr lang="en-US" altLang="en-US" dirty="0">
                <a:latin typeface="Times New Roman" charset="0"/>
                <a:ea typeface="MS PGothic" charset="-128"/>
              </a:rPr>
              <a:t>	iii.   An injury to the lungs causes the greatest morbidity and mortality.</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Secondary blast injury</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Penetrating or nonpenetrating injury that results from being struck by flying debris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Objects are propelled by the force of the blast and strike the victim, causing injury.</a:t>
            </a:r>
            <a:endParaRPr lang="en-IN" altLang="en-US" dirty="0">
              <a:latin typeface="Times New Roman" charset="0"/>
              <a:ea typeface="MS PGothic" charset="-128"/>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A45395A-587E-E940-A5C7-C484859057E4}" type="slidenum">
              <a:rPr lang="en-US" altLang="en-US" sz="1200"/>
              <a:pPr eaLnBrk="1" hangingPunct="1"/>
              <a:t>78</a:t>
            </a:fld>
            <a:endParaRPr lang="en-US" altLang="en-US" sz="1200" dirty="0"/>
          </a:p>
        </p:txBody>
      </p:sp>
    </p:spTree>
    <p:extLst>
      <p:ext uri="{BB962C8B-B14F-4D97-AF65-F5344CB8AC3E}">
        <p14:creationId xmlns:p14="http://schemas.microsoft.com/office/powerpoint/2010/main" val="13792763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Tertiary blast injury</a:t>
            </a:r>
            <a:endParaRPr lang="en-IN" altLang="en-US" dirty="0">
              <a:latin typeface="Times New Roman" charset="0"/>
              <a:ea typeface="MS PGothic" charset="-128"/>
            </a:endParaRPr>
          </a:p>
          <a:p>
            <a:r>
              <a:rPr lang="en-US" altLang="en-US" dirty="0">
                <a:latin typeface="Times New Roman" charset="0"/>
                <a:ea typeface="MS PGothic" charset="-128"/>
              </a:rPr>
              <a:t>       i.    Results from whole body displacement and subsequent traumatic impact with environmental object</a:t>
            </a:r>
          </a:p>
          <a:p>
            <a:r>
              <a:rPr lang="en-US" altLang="en-US" dirty="0">
                <a:latin typeface="Times New Roman" charset="0"/>
                <a:ea typeface="MS PGothic" charset="-128"/>
              </a:rPr>
              <a:t>       ii.   Other indirect effects include crush injury from the collapse of structures.</a:t>
            </a:r>
            <a:endParaRPr lang="en-IN" altLang="en-US" dirty="0">
              <a:latin typeface="Times New Roman" charset="0"/>
              <a:ea typeface="MS PGothic" charset="-128"/>
            </a:endParaRPr>
          </a:p>
          <a:p>
            <a:r>
              <a:rPr lang="en-US" altLang="en-US" dirty="0">
                <a:latin typeface="Times New Roman" charset="0"/>
                <a:ea typeface="MS PGothic" charset="-128"/>
              </a:rPr>
              <a:t>d.    Quaternary blast injury</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Any other injury caused by a blast, including toxic inhalation of combustion gases, burns, a medical emergency (like a myocardial infarction) sustained while fleeing the scene of an explosion, and even a mental health disorder that develops immediately after or days to weeks after detonation of an explosive device.</a:t>
            </a:r>
            <a:endParaRPr lang="en-IN" altLang="en-US" dirty="0">
              <a:latin typeface="Times New Roman" charset="0"/>
              <a:ea typeface="MS PGothic" charset="-128"/>
            </a:endParaRP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2B6B038-3F0B-CF41-A823-FE306D0A9ABB}" type="slidenum">
              <a:rPr lang="en-US" altLang="en-US" sz="1200"/>
              <a:pPr eaLnBrk="1" hangingPunct="1"/>
              <a:t>79</a:t>
            </a:fld>
            <a:endParaRPr lang="en-US" altLang="en-US" sz="1200" dirty="0"/>
          </a:p>
        </p:txBody>
      </p:sp>
    </p:spTree>
    <p:extLst>
      <p:ext uri="{BB962C8B-B14F-4D97-AF65-F5344CB8AC3E}">
        <p14:creationId xmlns:p14="http://schemas.microsoft.com/office/powerpoint/2010/main" val="15590110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The physics of an explosion</a:t>
            </a:r>
            <a:endParaRPr lang="en-IN" altLang="en-US" dirty="0">
              <a:latin typeface="Times New Roman" charset="0"/>
              <a:ea typeface="MS PGothic" charset="-128"/>
            </a:endParaRPr>
          </a:p>
          <a:p>
            <a:r>
              <a:rPr lang="en-US" altLang="en-US" dirty="0">
                <a:latin typeface="Times New Roman" charset="0"/>
                <a:ea typeface="MS PGothic" charset="-128"/>
              </a:rPr>
              <a:t>        a.    When a substance is detonated, a solid or liquid is chemically converted into large volumes of gas under high pressure with resultant explosive energy release.</a:t>
            </a:r>
            <a:endParaRPr lang="en-IN" altLang="en-US" dirty="0">
              <a:latin typeface="Times New Roman" charset="0"/>
              <a:ea typeface="MS PGothic" charset="-128"/>
            </a:endParaRPr>
          </a:p>
          <a:p>
            <a:r>
              <a:rPr lang="en-US" altLang="en-US" dirty="0">
                <a:latin typeface="Times New Roman" charset="0"/>
                <a:ea typeface="MS PGothic" charset="-128"/>
              </a:rPr>
              <a:t>        b.    This generates a pressure pulse in the shape of a spherical blast wave that expands in all directions from the point of explosion.</a:t>
            </a:r>
            <a:endParaRPr lang="en-IN" altLang="en-US" dirty="0">
              <a:latin typeface="Times New Roman" charset="0"/>
              <a:ea typeface="MS PGothic" charset="-128"/>
            </a:endParaRPr>
          </a:p>
          <a:p>
            <a:r>
              <a:rPr lang="en-US" altLang="en-US" dirty="0">
                <a:latin typeface="Times New Roman" charset="0"/>
                <a:ea typeface="MS PGothic" charset="-128"/>
              </a:rPr>
              <a:t>        c.    Flying debris and high winds commonly cause conventional blunt and penetrating trauma.</a:t>
            </a:r>
            <a:endParaRPr lang="en-IN" altLang="en-US" dirty="0">
              <a:latin typeface="Times New Roman" charset="0"/>
              <a:ea typeface="MS PGothic" charset="-128"/>
            </a:endParaRP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15DA595-FD00-3747-BEDE-B9445D265318}" type="slidenum">
              <a:rPr lang="en-US" altLang="en-US" sz="1200"/>
              <a:pPr eaLnBrk="1" hangingPunct="1"/>
              <a:t>80</a:t>
            </a:fld>
            <a:endParaRPr lang="en-US" altLang="en-US" sz="1200" dirty="0"/>
          </a:p>
        </p:txBody>
      </p:sp>
    </p:spTree>
    <p:extLst>
      <p:ext uri="{BB962C8B-B14F-4D97-AF65-F5344CB8AC3E}">
        <p14:creationId xmlns:p14="http://schemas.microsoft.com/office/powerpoint/2010/main" val="851294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8" charset="0"/>
                <a:ea typeface="MS PGothic" pitchFamily="34" charset="-128"/>
                <a:cs typeface="MS PGothic" charset="0"/>
              </a:rPr>
              <a:t>III. Active Shooter Events</a:t>
            </a:r>
          </a:p>
          <a:p>
            <a:r>
              <a:rPr lang="en-US" sz="1200" b="0" kern="1200" dirty="0">
                <a:solidFill>
                  <a:schemeClr val="tx1"/>
                </a:solidFill>
                <a:effectLst/>
                <a:latin typeface="Times New Roman" pitchFamily="18" charset="0"/>
                <a:ea typeface="MS PGothic" pitchFamily="34" charset="-128"/>
                <a:cs typeface="MS PGothic" charset="0"/>
              </a:rPr>
              <a:t>A.   An alarming new trend in domestic terrorism involves the concept of the lone wolf terrorist attack.</a:t>
            </a:r>
          </a:p>
          <a:p>
            <a:r>
              <a:rPr lang="en-US" sz="1200" kern="1200" dirty="0">
                <a:solidFill>
                  <a:schemeClr val="tx1"/>
                </a:solidFill>
                <a:effectLst/>
                <a:latin typeface="Times New Roman" pitchFamily="18" charset="0"/>
                <a:ea typeface="MS PGothic" pitchFamily="34" charset="-128"/>
                <a:cs typeface="MS PGothic" charset="0"/>
              </a:rPr>
              <a:t>       1.   This has become a frequent threat in the United States.</a:t>
            </a:r>
          </a:p>
          <a:p>
            <a:r>
              <a:rPr lang="en-US" sz="1200" kern="1200" dirty="0">
                <a:solidFill>
                  <a:schemeClr val="tx1"/>
                </a:solidFill>
                <a:effectLst/>
                <a:latin typeface="Times New Roman" pitchFamily="18" charset="0"/>
                <a:ea typeface="MS PGothic" pitchFamily="34" charset="-128"/>
                <a:cs typeface="MS PGothic" charset="0"/>
              </a:rPr>
              <a:t>       2.   The National Security Critical Issue Task Force defines lone wolf terrorism as “the deliberate creation and exploitation of fear through violence or threat of violence by a single actor who pursues political change linked to a formulated ideology, whether his own or that of a larger organization, and who does not receive orders, direction, or material support from outside sources.”</a:t>
            </a:r>
          </a:p>
          <a:p>
            <a:r>
              <a:rPr lang="en-US" sz="1200" kern="1200" dirty="0">
                <a:solidFill>
                  <a:schemeClr val="tx1"/>
                </a:solidFill>
                <a:effectLst/>
                <a:latin typeface="Times New Roman" pitchFamily="18" charset="0"/>
                <a:ea typeface="MS PGothic" pitchFamily="34" charset="-128"/>
                <a:cs typeface="MS PGothic" charset="0"/>
              </a:rPr>
              <a:t>       3.   The motives of the lone wolf terrorist are not always clear.</a:t>
            </a:r>
          </a:p>
          <a:p>
            <a:r>
              <a:rPr lang="en-US" sz="1200" kern="1200" dirty="0">
                <a:solidFill>
                  <a:schemeClr val="tx1"/>
                </a:solidFill>
                <a:effectLst/>
                <a:latin typeface="Times New Roman" pitchFamily="18" charset="0"/>
                <a:ea typeface="MS PGothic" pitchFamily="34" charset="-128"/>
                <a:cs typeface="MS PGothic" charset="0"/>
              </a:rPr>
              <a:t>             a.   Attacks may target schools, music festivals, or shopping centers and are difficult to predict.</a:t>
            </a:r>
          </a:p>
          <a:p>
            <a:endParaRPr lang="en-US" dirty="0"/>
          </a:p>
        </p:txBody>
      </p:sp>
      <p:sp>
        <p:nvSpPr>
          <p:cNvPr id="4" name="Slide Number Placeholder 3"/>
          <p:cNvSpPr>
            <a:spLocks noGrp="1"/>
          </p:cNvSpPr>
          <p:nvPr>
            <p:ph type="sldNum" sz="quarter" idx="5"/>
          </p:nvPr>
        </p:nvSpPr>
        <p:spPr/>
        <p:txBody>
          <a:bodyPr/>
          <a:lstStyle/>
          <a:p>
            <a:fld id="{851858BC-AEC3-C04B-9421-046CF3051E31}" type="slidenum">
              <a:rPr lang="en-US" altLang="en-US" smtClean="0"/>
              <a:pPr/>
              <a:t>9</a:t>
            </a:fld>
            <a:endParaRPr lang="en-US" altLang="en-US" dirty="0"/>
          </a:p>
        </p:txBody>
      </p:sp>
    </p:spTree>
    <p:extLst>
      <p:ext uri="{BB962C8B-B14F-4D97-AF65-F5344CB8AC3E}">
        <p14:creationId xmlns:p14="http://schemas.microsoft.com/office/powerpoint/2010/main" val="129134996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Tissues at risk</a:t>
            </a:r>
            <a:endParaRPr lang="en-IN" altLang="en-US" dirty="0">
              <a:latin typeface="Times New Roman" charset="0"/>
              <a:ea typeface="MS PGothic" charset="-128"/>
            </a:endParaRPr>
          </a:p>
          <a:p>
            <a:r>
              <a:rPr lang="en-US" altLang="en-US" dirty="0">
                <a:latin typeface="Times New Roman" charset="0"/>
                <a:ea typeface="MS PGothic" charset="-128"/>
              </a:rPr>
              <a:t>        a.    Hollow organs such as the middle ear, lungs, and GI tract are most susceptible to pressure changes.</a:t>
            </a:r>
            <a:endParaRPr lang="en-IN" altLang="en-US" dirty="0">
              <a:latin typeface="Times New Roman" charset="0"/>
              <a:ea typeface="MS PGothic" charset="-128"/>
            </a:endParaRPr>
          </a:p>
          <a:p>
            <a:r>
              <a:rPr lang="en-US" altLang="en-US" dirty="0">
                <a:latin typeface="Times New Roman" charset="0"/>
                <a:ea typeface="MS PGothic" charset="-128"/>
              </a:rPr>
              <a:t>        b.    The junction between tissues of different densities and exposed tissues such as the head and neck are prone to injury as well.</a:t>
            </a:r>
            <a:endParaRPr lang="en-IN" altLang="en-US" dirty="0">
              <a:latin typeface="Times New Roman" charset="0"/>
              <a:ea typeface="MS PGothic" charset="-128"/>
            </a:endParaRPr>
          </a:p>
          <a:p>
            <a:r>
              <a:rPr lang="en-US" altLang="en-US" dirty="0">
                <a:latin typeface="Times New Roman" charset="0"/>
                <a:ea typeface="MS PGothic" charset="-128"/>
              </a:rPr>
              <a:t>        c.    The ear is the organ system most sensitive to blast injuries.</a:t>
            </a:r>
            <a:endParaRPr lang="en-IN" altLang="en-US" dirty="0">
              <a:latin typeface="Times New Roman" charset="0"/>
              <a:ea typeface="MS PGothic" charset="-128"/>
            </a:endParaRPr>
          </a:p>
          <a:p>
            <a:r>
              <a:rPr lang="en-US" altLang="en-US" dirty="0">
                <a:latin typeface="Times New Roman" charset="0"/>
                <a:ea typeface="MS PGothic" charset="-128"/>
              </a:rPr>
              <a:t>                i.    The patient may report ringing or pain in the ears or some loss of hearing, and blood may be visible in the ear canal.</a:t>
            </a:r>
            <a:endParaRPr lang="en-IN" altLang="en-US" dirty="0">
              <a:latin typeface="Times New Roman" charset="0"/>
              <a:ea typeface="MS PGothic" charset="-128"/>
            </a:endParaRPr>
          </a:p>
          <a:p>
            <a:r>
              <a:rPr lang="en-US" altLang="en-US" dirty="0">
                <a:latin typeface="Times New Roman" charset="0"/>
                <a:ea typeface="MS PGothic" charset="-128"/>
              </a:rPr>
              <a:t>        d.    Primary pulmonary blast injuries occur as contusions and hemorrhages.</a:t>
            </a:r>
            <a:endParaRPr lang="en-IN" altLang="en-US" dirty="0">
              <a:latin typeface="Times New Roman" charset="0"/>
              <a:ea typeface="MS PGothic" charset="-128"/>
            </a:endParaRPr>
          </a:p>
          <a:p>
            <a:r>
              <a:rPr lang="en-US" altLang="en-US" dirty="0">
                <a:latin typeface="Times New Roman" charset="0"/>
                <a:ea typeface="MS PGothic" charset="-128"/>
              </a:rPr>
              <a:t>                i.    Patients may report tightness or pain in the chest and may cough up blood and have tachypnea or other signs of respiratory distress.</a:t>
            </a:r>
            <a:endParaRPr lang="en-IN" altLang="en-US" dirty="0">
              <a:latin typeface="Times New Roman" charset="0"/>
              <a:ea typeface="MS PGothic" charset="-128"/>
            </a:endParaRPr>
          </a:p>
          <a:p>
            <a:r>
              <a:rPr lang="en-US" altLang="en-US" dirty="0">
                <a:latin typeface="Times New Roman" charset="0"/>
                <a:ea typeface="MS PGothic" charset="-128"/>
              </a:rPr>
              <a:t>                ii.   Subcutaneous emphysema over the chest may be palpated, indicating the presence of a pneumothorax.</a:t>
            </a:r>
            <a:endParaRPr lang="en-IN" altLang="en-US" dirty="0">
              <a:latin typeface="Times New Roman" charset="0"/>
              <a:ea typeface="MS PGothic" charset="-128"/>
            </a:endParaRPr>
          </a:p>
          <a:p>
            <a:r>
              <a:rPr lang="en-US" altLang="en-US" dirty="0">
                <a:latin typeface="Times New Roman" charset="0"/>
                <a:ea typeface="MS PGothic" charset="-128"/>
              </a:rPr>
              <a:t>                iii.   Pneumothorax is common and may require emergency decompression.</a:t>
            </a:r>
            <a:endParaRPr lang="en-IN" altLang="en-US" dirty="0">
              <a:latin typeface="Times New Roman" charset="0"/>
              <a:ea typeface="MS PGothic" charset="-128"/>
            </a:endParaRPr>
          </a:p>
          <a:p>
            <a:r>
              <a:rPr lang="en-US" altLang="en-US" dirty="0">
                <a:latin typeface="Times New Roman" charset="0"/>
                <a:ea typeface="MS PGothic" charset="-128"/>
              </a:rPr>
              <a:t>        e.    Solid organs are relatively protected from shockwave injury but may be injured by secondary missiles or a hurled body.</a:t>
            </a:r>
            <a:endParaRPr lang="en-IN" altLang="en-US" dirty="0">
              <a:latin typeface="Times New Roman" charset="0"/>
              <a:ea typeface="MS PGothic" charset="-128"/>
            </a:endParaRPr>
          </a:p>
          <a:p>
            <a:r>
              <a:rPr lang="en-US" altLang="en-US" dirty="0">
                <a:latin typeface="Times New Roman" charset="0"/>
                <a:ea typeface="MS PGothic" charset="-128"/>
              </a:rPr>
              <a:t>        f.     Hollow organs may be injured by similar mechanisms as lung tissue.</a:t>
            </a:r>
            <a:endParaRPr lang="en-IN" altLang="en-US" dirty="0">
              <a:latin typeface="Times New Roman" charset="0"/>
              <a:ea typeface="MS PGothic" charset="-128"/>
            </a:endParaRPr>
          </a:p>
          <a:p>
            <a:r>
              <a:rPr lang="en-US" altLang="en-US" dirty="0">
                <a:latin typeface="Times New Roman" charset="0"/>
                <a:ea typeface="MS PGothic" charset="-128"/>
              </a:rPr>
              <a:t>                i.    Petechiae to large hematomas are the most visible sign.</a:t>
            </a:r>
            <a:endParaRPr lang="en-IN" altLang="en-US" dirty="0">
              <a:latin typeface="Times New Roman" charset="0"/>
              <a:ea typeface="MS PGothic" charset="-128"/>
            </a:endParaRPr>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B34C23C-8745-974E-8690-CE21FA3AC4ED}" type="slidenum">
              <a:rPr lang="en-US" altLang="en-US" sz="1200"/>
              <a:pPr eaLnBrk="1" hangingPunct="1"/>
              <a:t>81</a:t>
            </a:fld>
            <a:endParaRPr lang="en-US" altLang="en-US" sz="1200" dirty="0"/>
          </a:p>
        </p:txBody>
      </p:sp>
    </p:spTree>
    <p:extLst>
      <p:ext uri="{BB962C8B-B14F-4D97-AF65-F5344CB8AC3E}">
        <p14:creationId xmlns:p14="http://schemas.microsoft.com/office/powerpoint/2010/main" val="117789942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According to the CDC, blast lung is the most common cause of death from blast injury. </a:t>
            </a:r>
            <a:endParaRPr lang="en-IN" altLang="en-US" dirty="0">
              <a:latin typeface="Times New Roman" charset="0"/>
              <a:ea typeface="MS PGothic" charset="-128"/>
            </a:endParaRPr>
          </a:p>
          <a:p>
            <a:r>
              <a:rPr lang="en-US" altLang="en-US" dirty="0">
                <a:latin typeface="Times New Roman" charset="0"/>
                <a:ea typeface="MS PGothic" charset="-128"/>
              </a:rPr>
              <a:t>h.    Neurologic injuries and head trauma are also common causes of fatality from blast injury.</a:t>
            </a:r>
            <a:endParaRPr lang="en-IN" altLang="en-US" dirty="0">
              <a:latin typeface="Times New Roman" charset="0"/>
              <a:ea typeface="MS PGothic" charset="-128"/>
            </a:endParaRPr>
          </a:p>
          <a:p>
            <a:r>
              <a:rPr lang="en-US" altLang="en-US" dirty="0">
                <a:latin typeface="Times New Roman" charset="0"/>
                <a:ea typeface="MS PGothic" charset="-128"/>
              </a:rPr>
              <a:t>        i.    Subarachnoid and subdural hematomas are often seen.</a:t>
            </a:r>
            <a:endParaRPr lang="en-IN" altLang="en-US" dirty="0">
              <a:latin typeface="Times New Roman" charset="0"/>
              <a:ea typeface="MS PGothic" charset="-128"/>
            </a:endParaRPr>
          </a:p>
          <a:p>
            <a:r>
              <a:rPr lang="en-US" altLang="en-US" dirty="0">
                <a:latin typeface="Times New Roman" charset="0"/>
                <a:ea typeface="MS PGothic" charset="-128"/>
              </a:rPr>
              <a:t>        ii.   Permanent or transient neurologic deficits may be secondary to concussion, intracerebral bleeding, or air embolism.</a:t>
            </a:r>
            <a:endParaRPr lang="en-IN" altLang="en-US" dirty="0">
              <a:latin typeface="Times New Roman" charset="0"/>
              <a:ea typeface="MS PGothic" charset="-128"/>
            </a:endParaRPr>
          </a:p>
          <a:p>
            <a:r>
              <a:rPr lang="en-US" altLang="en-US" dirty="0">
                <a:latin typeface="Times New Roman" charset="0"/>
                <a:ea typeface="MS PGothic" charset="-128"/>
              </a:rPr>
              <a:t>        iii.  Instant but transient unconsciousness, with or without retrograde amnesia, may be initiated.</a:t>
            </a:r>
            <a:endParaRPr lang="en-IN" altLang="en-US" dirty="0">
              <a:latin typeface="Times New Roman" charset="0"/>
              <a:ea typeface="MS PGothic" charset="-128"/>
            </a:endParaRPr>
          </a:p>
          <a:p>
            <a:r>
              <a:rPr lang="en-US" altLang="en-US" dirty="0">
                <a:latin typeface="Times New Roman" charset="0"/>
                <a:ea typeface="MS PGothic" charset="-128"/>
              </a:rPr>
              <a:t>        iv.  Bradycardia and hypotension are common after an intense pressure wave from an explosion.</a:t>
            </a:r>
            <a:endParaRPr lang="en-IN" altLang="en-US" dirty="0">
              <a:latin typeface="Times New Roman" charset="0"/>
              <a:ea typeface="MS PGothic" charset="-128"/>
            </a:endParaRPr>
          </a:p>
          <a:p>
            <a:r>
              <a:rPr lang="en-US" altLang="en-US" dirty="0" err="1">
                <a:latin typeface="Times New Roman" charset="0"/>
                <a:ea typeface="MS PGothic" charset="-128"/>
              </a:rPr>
              <a:t>i.</a:t>
            </a:r>
            <a:r>
              <a:rPr lang="en-US" altLang="en-US" dirty="0">
                <a:latin typeface="Times New Roman" charset="0"/>
                <a:ea typeface="MS PGothic" charset="-128"/>
              </a:rPr>
              <a:t>     Extremity injuries, including traumatic amputations, are common, and patients may die of massive hemorrhage without the rapid application of a tourniquet.</a:t>
            </a:r>
            <a:endParaRPr lang="en-IN" altLang="en-US" dirty="0">
              <a:latin typeface="Times New Roman" charset="0"/>
              <a:ea typeface="MS PGothic" charset="-128"/>
            </a:endParaRP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06D4081-DD8E-DF4D-BD2B-E02931041B8D}" type="slidenum">
              <a:rPr lang="en-US" altLang="en-US" sz="1200"/>
              <a:pPr eaLnBrk="1" hangingPunct="1"/>
              <a:t>82</a:t>
            </a:fld>
            <a:endParaRPr lang="en-US" altLang="en-US" sz="1200" dirty="0"/>
          </a:p>
        </p:txBody>
      </p:sp>
    </p:spTree>
    <p:extLst>
      <p:ext uri="{BB962C8B-B14F-4D97-AF65-F5344CB8AC3E}">
        <p14:creationId xmlns:p14="http://schemas.microsoft.com/office/powerpoint/2010/main" val="1451361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Times New Roman" pitchFamily="18" charset="0"/>
                <a:ea typeface="MS PGothic" pitchFamily="34" charset="-128"/>
                <a:cs typeface="MS PGothic" charset="0"/>
              </a:rPr>
              <a:t>B.   Many lone wolf terrorist attacks involve firearms and not explosives.</a:t>
            </a:r>
          </a:p>
          <a:p>
            <a:r>
              <a:rPr lang="en-US" sz="1200" kern="1200" dirty="0">
                <a:solidFill>
                  <a:schemeClr val="tx1"/>
                </a:solidFill>
                <a:effectLst/>
                <a:latin typeface="Times New Roman" pitchFamily="18" charset="0"/>
                <a:ea typeface="MS PGothic" pitchFamily="34" charset="-128"/>
                <a:cs typeface="MS PGothic" charset="0"/>
              </a:rPr>
              <a:t>        1.   This type of event is classified as an active shooter event.</a:t>
            </a:r>
          </a:p>
          <a:p>
            <a:r>
              <a:rPr lang="en-US" sz="1200" kern="1200" dirty="0">
                <a:solidFill>
                  <a:schemeClr val="tx1"/>
                </a:solidFill>
                <a:effectLst/>
                <a:latin typeface="Times New Roman" pitchFamily="18" charset="0"/>
                <a:ea typeface="MS PGothic" pitchFamily="34" charset="-128"/>
                <a:cs typeface="MS PGothic" charset="0"/>
              </a:rPr>
              <a:t>        2.   These attacks have prompted discussion of gun laws, mental health, and education of the public and first responders on how to treat the casualties of active shooter events.</a:t>
            </a:r>
          </a:p>
          <a:p>
            <a:endParaRPr lang="en-US" dirty="0"/>
          </a:p>
        </p:txBody>
      </p:sp>
      <p:sp>
        <p:nvSpPr>
          <p:cNvPr id="4" name="Slide Number Placeholder 3"/>
          <p:cNvSpPr>
            <a:spLocks noGrp="1"/>
          </p:cNvSpPr>
          <p:nvPr>
            <p:ph type="sldNum" sz="quarter" idx="5"/>
          </p:nvPr>
        </p:nvSpPr>
        <p:spPr/>
        <p:txBody>
          <a:bodyPr/>
          <a:lstStyle/>
          <a:p>
            <a:fld id="{851858BC-AEC3-C04B-9421-046CF3051E31}" type="slidenum">
              <a:rPr lang="en-US" altLang="en-US" smtClean="0"/>
              <a:pPr/>
              <a:t>10</a:t>
            </a:fld>
            <a:endParaRPr lang="en-US" altLang="en-US" dirty="0"/>
          </a:p>
        </p:txBody>
      </p:sp>
    </p:spTree>
    <p:extLst>
      <p:ext uri="{BB962C8B-B14F-4D97-AF65-F5344CB8AC3E}">
        <p14:creationId xmlns:p14="http://schemas.microsoft.com/office/powerpoint/2010/main" val="4207233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r>
              <a:rPr lang="en-US"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41</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a:xfrm>
            <a:off x="882217" y="2065363"/>
            <a:ext cx="6421553" cy="3346086"/>
          </a:xfrm>
        </p:spPr>
        <p:txBody>
          <a:bodyPr>
            <a:noAutofit/>
          </a:bodyPr>
          <a:lstStyle/>
          <a:p>
            <a:pPr>
              <a:spcBef>
                <a:spcPts val="200"/>
              </a:spcBef>
              <a:defRPr/>
            </a:pPr>
            <a:r>
              <a:rPr lang="en-IN" altLang="en-US" sz="5400" kern="0" dirty="0"/>
              <a:t>Terrorism Response and Disaster Management</a:t>
            </a:r>
            <a:endParaRPr lang="en-US" altLang="en-US" sz="5400" kern="0" dirty="0"/>
          </a:p>
        </p:txBody>
      </p:sp>
      <p:pic>
        <p:nvPicPr>
          <p:cNvPr id="5" name="Picture 4" descr="A cover page shows the logo of A A O S on the left corner with the text American Academy of Orthopaedic Surgeons below it. Book title reads, Emergency, Care and Transportation of the Sick and Injured, Twelfth Edition, 50th Anniversary logo. Series Editor: Andrew N. Pollak, M D, F A A O S. A background picture shows safety personnel attending to an injured person. Some rescue vehicles are parked behind them.&#10;">
            <a:extLst>
              <a:ext uri="{FF2B5EF4-FFF2-40B4-BE49-F238E27FC236}">
                <a16:creationId xmlns:a16="http://schemas.microsoft.com/office/drawing/2014/main" id="{D50F1616-2028-BB4E-9929-D66D6C12A7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15" y="0"/>
            <a:ext cx="5618285" cy="6858000"/>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8CC017-FA37-A246-95DD-8F6C1E12DCA6}"/>
              </a:ext>
            </a:extLst>
          </p:cNvPr>
          <p:cNvSpPr>
            <a:spLocks noGrp="1"/>
          </p:cNvSpPr>
          <p:nvPr>
            <p:ph idx="1"/>
          </p:nvPr>
        </p:nvSpPr>
        <p:spPr/>
        <p:txBody>
          <a:bodyPr/>
          <a:lstStyle/>
          <a:p>
            <a:r>
              <a:rPr lang="en-US" dirty="0"/>
              <a:t>Many lone wolf terrorist attacks involve firearms rather than explosives.</a:t>
            </a:r>
          </a:p>
          <a:p>
            <a:r>
              <a:rPr lang="en-US" dirty="0"/>
              <a:t>This has prompted discussion of:</a:t>
            </a:r>
          </a:p>
          <a:p>
            <a:pPr lvl="1">
              <a:spcBef>
                <a:spcPts val="900"/>
              </a:spcBef>
            </a:pPr>
            <a:r>
              <a:rPr lang="en-US" dirty="0"/>
              <a:t>Gun laws</a:t>
            </a:r>
          </a:p>
          <a:p>
            <a:pPr lvl="1">
              <a:spcBef>
                <a:spcPts val="900"/>
              </a:spcBef>
            </a:pPr>
            <a:r>
              <a:rPr lang="en-US" dirty="0"/>
              <a:t>Mental health</a:t>
            </a:r>
          </a:p>
          <a:p>
            <a:pPr lvl="1">
              <a:spcBef>
                <a:spcPts val="900"/>
              </a:spcBef>
            </a:pPr>
            <a:r>
              <a:rPr lang="en-US" dirty="0"/>
              <a:t>Education of the public and first responders on how to treat casualties </a:t>
            </a:r>
          </a:p>
        </p:txBody>
      </p:sp>
      <p:sp>
        <p:nvSpPr>
          <p:cNvPr id="4" name="Title 3"/>
          <p:cNvSpPr>
            <a:spLocks noGrp="1"/>
          </p:cNvSpPr>
          <p:nvPr>
            <p:ph type="title"/>
          </p:nvPr>
        </p:nvSpPr>
        <p:spPr/>
        <p:txBody>
          <a:bodyPr/>
          <a:lstStyle/>
          <a:p>
            <a:r>
              <a:rPr lang="en-US" dirty="0">
                <a:solidFill>
                  <a:schemeClr val="bg1"/>
                </a:solidFill>
              </a:rPr>
              <a:t>Active Shooter Events </a:t>
            </a:r>
            <a:r>
              <a:rPr lang="en-US" sz="2000" b="0" dirty="0">
                <a:solidFill>
                  <a:schemeClr val="bg1"/>
                </a:solidFill>
              </a:rPr>
              <a:t>(2 of 4)</a:t>
            </a:r>
            <a:endParaRPr lang="en-US" dirty="0">
              <a:solidFill>
                <a:schemeClr val="bg1"/>
              </a:solidFill>
            </a:endParaRPr>
          </a:p>
        </p:txBody>
      </p:sp>
    </p:spTree>
    <p:extLst>
      <p:ext uri="{BB962C8B-B14F-4D97-AF65-F5344CB8AC3E}">
        <p14:creationId xmlns:p14="http://schemas.microsoft.com/office/powerpoint/2010/main" val="1934842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04451"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dirty="0"/>
              <a:t>When assessing a patient who was exposed to a vesicant agent, you should expect to encounter:</a:t>
            </a:r>
          </a:p>
          <a:p>
            <a:pPr marL="1016000" lvl="1" indent="-444500">
              <a:spcBef>
                <a:spcPct val="35000"/>
              </a:spcBef>
              <a:buFontTx/>
              <a:buAutoNum type="alphaUcPeriod"/>
            </a:pPr>
            <a:r>
              <a:rPr lang="en-US" altLang="en-US" dirty="0"/>
              <a:t>skin blistering.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a:pPr>
            <a:r>
              <a:rPr lang="en-US" altLang="en-US" dirty="0"/>
              <a:t>loss of hearing. </a:t>
            </a:r>
            <a:br>
              <a:rPr lang="en-US" altLang="en-US" dirty="0"/>
            </a:br>
            <a:r>
              <a:rPr lang="en-US" altLang="en-US" b="1" dirty="0"/>
              <a:t>Rationale: </a:t>
            </a:r>
            <a:r>
              <a:rPr lang="en-US" altLang="en-US" dirty="0">
                <a:solidFill>
                  <a:srgbClr val="F37021"/>
                </a:solidFill>
              </a:rPr>
              <a:t>A vesicant agent will cause blindness.</a:t>
            </a:r>
          </a:p>
          <a:p>
            <a:pPr marL="1016000" lvl="1" indent="-444500">
              <a:spcBef>
                <a:spcPct val="35000"/>
              </a:spcBef>
              <a:buFontTx/>
              <a:buAutoNum type="alphaUcPeriod" startAt="3"/>
            </a:pPr>
            <a:r>
              <a:rPr lang="en-US" altLang="en-US" dirty="0"/>
              <a:t>vomiting blood.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A vesicant agent will cause the patient to cough up blood.</a:t>
            </a:r>
          </a:p>
          <a:p>
            <a:pPr marL="1016000" lvl="1" indent="-444500">
              <a:spcBef>
                <a:spcPct val="35000"/>
              </a:spcBef>
              <a:buFontTx/>
              <a:buAutoNum type="alphaUcPeriod" startAt="3"/>
            </a:pPr>
            <a:r>
              <a:rPr lang="en-US" altLang="en-US" dirty="0"/>
              <a:t>profound bradycardia.</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is incorrect.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lnSpc>
                <a:spcPct val="85000"/>
              </a:lnSpc>
            </a:pPr>
            <a:r>
              <a:rPr lang="en-US" altLang="en-US" dirty="0"/>
              <a:t>Review</a:t>
            </a:r>
          </a:p>
        </p:txBody>
      </p:sp>
      <p:sp>
        <p:nvSpPr>
          <p:cNvPr id="106499"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dirty="0"/>
              <a:t>What does sulfur mustard do to the cells within the body?</a:t>
            </a:r>
          </a:p>
          <a:p>
            <a:pPr marL="1016000" lvl="1" indent="-444500">
              <a:spcBef>
                <a:spcPts val="900"/>
              </a:spcBef>
              <a:buFontTx/>
              <a:buAutoNum type="alphaUcPeriod"/>
            </a:pPr>
            <a:r>
              <a:rPr lang="en-US" altLang="en-US" dirty="0"/>
              <a:t>It makes the cells retain water until they explode.</a:t>
            </a:r>
          </a:p>
          <a:p>
            <a:pPr marL="1016000" lvl="1" indent="-444500">
              <a:spcBef>
                <a:spcPts val="900"/>
              </a:spcBef>
              <a:buFontTx/>
              <a:buAutoNum type="alphaUcPeriod"/>
            </a:pPr>
            <a:r>
              <a:rPr lang="en-US" altLang="en-US" dirty="0"/>
              <a:t>It causes the cells to release all their energy, which then causes cellular death.</a:t>
            </a:r>
          </a:p>
          <a:p>
            <a:pPr marL="1016000" lvl="1" indent="-444500">
              <a:spcBef>
                <a:spcPts val="900"/>
              </a:spcBef>
              <a:buFontTx/>
              <a:buAutoNum type="alphaUcPeriod"/>
            </a:pPr>
            <a:r>
              <a:rPr lang="en-US" altLang="en-US" dirty="0"/>
              <a:t>It makes the cells mutate, which damages and changes the cells and causes cellular death.</a:t>
            </a:r>
          </a:p>
          <a:p>
            <a:pPr marL="1016000" lvl="1" indent="-444500">
              <a:spcBef>
                <a:spcPts val="900"/>
              </a:spcBef>
              <a:buFontTx/>
              <a:buAutoNum type="alphaUcPeriod"/>
            </a:pPr>
            <a:r>
              <a:rPr lang="en-US" altLang="en-US" dirty="0"/>
              <a:t>It makes the cells release all their fluids and causes severe dehydration until cellular death occurs.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lnSpc>
                <a:spcPct val="85000"/>
              </a:lnSpc>
            </a:pPr>
            <a:r>
              <a:rPr lang="en-US" altLang="en-US" dirty="0"/>
              <a:t>Review</a:t>
            </a:r>
          </a:p>
        </p:txBody>
      </p:sp>
      <p:sp>
        <p:nvSpPr>
          <p:cNvPr id="107523"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C</a:t>
            </a:r>
            <a:endParaRPr lang="en-US" altLang="en-US" b="1" dirty="0"/>
          </a:p>
          <a:p>
            <a:pPr marL="0" indent="0">
              <a:spcBef>
                <a:spcPct val="35000"/>
              </a:spcBef>
              <a:buFontTx/>
              <a:buNone/>
            </a:pPr>
            <a:r>
              <a:rPr lang="en-US" altLang="en-US" b="1" dirty="0"/>
              <a:t>Rationale: </a:t>
            </a:r>
            <a:r>
              <a:rPr lang="en-US" altLang="en-US" dirty="0"/>
              <a:t>Sulfur mustard (agent H) causes the cells to mutate, which changes the structure of the cell so it can no longer perform its functions within the body. This causes cellular death, which can lead to end organ failure.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08547"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dirty="0"/>
              <a:t>What does sulfur mustard do to the cells within the body?</a:t>
            </a:r>
          </a:p>
          <a:p>
            <a:pPr marL="1016000" lvl="1" indent="-444500">
              <a:spcBef>
                <a:spcPct val="35000"/>
              </a:spcBef>
              <a:buFontTx/>
              <a:buAutoNum type="alphaUcPeriod"/>
            </a:pPr>
            <a:r>
              <a:rPr lang="en-US" altLang="en-US" dirty="0"/>
              <a:t>It makes the cells retain water until they explode.</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Sulfur mustard makes cells mutate.</a:t>
            </a:r>
          </a:p>
          <a:p>
            <a:pPr marL="1016000" lvl="1" indent="-444500">
              <a:spcBef>
                <a:spcPct val="35000"/>
              </a:spcBef>
              <a:buFontTx/>
              <a:buAutoNum type="alphaUcPeriod"/>
            </a:pPr>
            <a:r>
              <a:rPr lang="en-US" altLang="en-US" dirty="0"/>
              <a:t>It causes the cells to release all their energy, which then causes cellular death.</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Cellular death occurs due to mutation.</a:t>
            </a:r>
          </a:p>
          <a:p>
            <a:pPr marL="1016000" lvl="1" indent="-444500">
              <a:spcBef>
                <a:spcPct val="35000"/>
              </a:spcBef>
              <a:buFontTx/>
              <a:buAutoNum type="alphaUcPeriod" startAt="3"/>
            </a:pPr>
            <a:r>
              <a:rPr lang="en-US" altLang="en-US" dirty="0"/>
              <a:t>It makes the cells mutate, which damages and changes the cells and causes cellular death.</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startAt="3"/>
            </a:pPr>
            <a:r>
              <a:rPr lang="en-US" altLang="en-US" dirty="0"/>
              <a:t>It makes the cells release all their fluids and causes severe dehydration until cellular death occurs.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is incorrect.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lnSpc>
                <a:spcPct val="85000"/>
              </a:lnSpc>
            </a:pPr>
            <a:r>
              <a:rPr lang="en-US" altLang="en-US" dirty="0"/>
              <a:t>Review</a:t>
            </a:r>
          </a:p>
        </p:txBody>
      </p:sp>
      <p:sp>
        <p:nvSpPr>
          <p:cNvPr id="110595"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dirty="0"/>
              <a:t>Pinpoint pupils, vomiting, bradycardia, and excessive salivation are signs of exposure to:</a:t>
            </a:r>
          </a:p>
          <a:p>
            <a:pPr marL="1016000" lvl="1" indent="-444500">
              <a:spcBef>
                <a:spcPct val="35000"/>
              </a:spcBef>
              <a:buFontTx/>
              <a:buAutoNum type="alphaUcPeriod"/>
            </a:pPr>
            <a:r>
              <a:rPr lang="en-US" altLang="en-US" dirty="0"/>
              <a:t>lewisite. </a:t>
            </a:r>
          </a:p>
          <a:p>
            <a:pPr marL="1016000" lvl="1" indent="-444500">
              <a:spcBef>
                <a:spcPct val="35000"/>
              </a:spcBef>
              <a:buFontTx/>
              <a:buAutoNum type="alphaUcPeriod"/>
            </a:pPr>
            <a:r>
              <a:rPr lang="en-US" altLang="en-US" dirty="0"/>
              <a:t>soman. </a:t>
            </a:r>
          </a:p>
          <a:p>
            <a:pPr marL="1016000" lvl="1" indent="-444500">
              <a:spcBef>
                <a:spcPct val="35000"/>
              </a:spcBef>
              <a:buFontTx/>
              <a:buAutoNum type="alphaUcPeriod"/>
            </a:pPr>
            <a:r>
              <a:rPr lang="en-US" altLang="en-US" dirty="0"/>
              <a:t>cyanide. </a:t>
            </a:r>
          </a:p>
          <a:p>
            <a:pPr marL="1016000" lvl="1" indent="-444500">
              <a:spcBef>
                <a:spcPct val="35000"/>
              </a:spcBef>
              <a:buFontTx/>
              <a:buAutoNum type="alphaUcPeriod"/>
            </a:pPr>
            <a:r>
              <a:rPr lang="en-US" altLang="en-US" dirty="0"/>
              <a:t>phosgene.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lnSpc>
                <a:spcPct val="85000"/>
              </a:lnSpc>
            </a:pPr>
            <a:r>
              <a:rPr lang="en-US" altLang="en-US" dirty="0"/>
              <a:t>Review</a:t>
            </a:r>
          </a:p>
        </p:txBody>
      </p:sp>
      <p:sp>
        <p:nvSpPr>
          <p:cNvPr id="111619"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B</a:t>
            </a:r>
            <a:endParaRPr lang="en-US" altLang="en-US" b="1" dirty="0"/>
          </a:p>
          <a:p>
            <a:pPr marL="0" indent="0">
              <a:lnSpc>
                <a:spcPct val="90000"/>
              </a:lnSpc>
              <a:buFontTx/>
              <a:buNone/>
            </a:pPr>
            <a:r>
              <a:rPr lang="en-US" altLang="en-US" b="1" dirty="0"/>
              <a:t>Rationale: </a:t>
            </a:r>
            <a:r>
              <a:rPr lang="en-US" altLang="en-US" dirty="0"/>
              <a:t>Soman (GD) is a nerve agent; it can cause death within seconds to minutes of exposure. The mnemonic </a:t>
            </a:r>
            <a:r>
              <a:rPr lang="ja-JP" altLang="en-US" dirty="0"/>
              <a:t>“</a:t>
            </a:r>
            <a:r>
              <a:rPr lang="en-US" altLang="ja-JP" dirty="0"/>
              <a:t>DUMBELS</a:t>
            </a:r>
            <a:r>
              <a:rPr lang="ja-JP" altLang="en-US" dirty="0"/>
              <a:t>”</a:t>
            </a:r>
            <a:r>
              <a:rPr lang="en-US" altLang="ja-JP" dirty="0"/>
              <a:t> can help you recall the signs and symptoms of nerve agent exposure. It stands for Diarrhea; Urination; Miosis (pinpoint pupils); Bradycardia and bronchospasm; Emesis (vomiting); Lacrimation (excessive tearing); and Salivation, seizures, and sweating.</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12643"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dirty="0"/>
              <a:t>Pinpoint pupils, vomiting, bradycardia, and excessive salivation are signs of exposure to:</a:t>
            </a:r>
          </a:p>
          <a:p>
            <a:pPr marL="1016000" lvl="1" indent="-444500">
              <a:spcBef>
                <a:spcPct val="35000"/>
              </a:spcBef>
              <a:buFontTx/>
              <a:buAutoNum type="alphaUcPeriod"/>
            </a:pPr>
            <a:r>
              <a:rPr lang="en-US" altLang="en-US" dirty="0"/>
              <a:t>lewisite.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Lewisite produces blister wounds similar to mustard gas.</a:t>
            </a:r>
          </a:p>
          <a:p>
            <a:pPr marL="1016000" lvl="1" indent="-444500">
              <a:spcBef>
                <a:spcPct val="35000"/>
              </a:spcBef>
              <a:buFontTx/>
              <a:buAutoNum type="alphaUcPeriod"/>
            </a:pPr>
            <a:r>
              <a:rPr lang="en-US" altLang="en-US" dirty="0"/>
              <a:t>soman.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startAt="3"/>
            </a:pPr>
            <a:r>
              <a:rPr lang="en-US" altLang="en-US" dirty="0"/>
              <a:t>cyanide. </a:t>
            </a:r>
            <a:br>
              <a:rPr lang="en-US" altLang="en-US" dirty="0"/>
            </a:br>
            <a:r>
              <a:rPr lang="en-US" altLang="en-US" b="1" dirty="0"/>
              <a:t>Rationale: </a:t>
            </a:r>
            <a:r>
              <a:rPr lang="en-US" altLang="en-US" dirty="0">
                <a:solidFill>
                  <a:srgbClr val="F37021"/>
                </a:solidFill>
              </a:rPr>
              <a:t>Cyanide causes tachycardia, tachypnea, and flushed skin.</a:t>
            </a:r>
          </a:p>
          <a:p>
            <a:pPr marL="1016000" lvl="1" indent="-444500">
              <a:spcBef>
                <a:spcPct val="35000"/>
              </a:spcBef>
              <a:buFontTx/>
              <a:buAutoNum type="alphaUcPeriod" startAt="3"/>
            </a:pPr>
            <a:r>
              <a:rPr lang="en-US" altLang="en-US" dirty="0"/>
              <a:t>phosgene.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Phosgene causes nausea, chest tightness, severe cough, and dyspnea upon exertion.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lnSpc>
                <a:spcPct val="85000"/>
              </a:lnSpc>
            </a:pPr>
            <a:r>
              <a:rPr lang="en-US" altLang="en-US" dirty="0"/>
              <a:t>Review</a:t>
            </a:r>
          </a:p>
        </p:txBody>
      </p:sp>
      <p:sp>
        <p:nvSpPr>
          <p:cNvPr id="114691" name="Rectangle 3"/>
          <p:cNvSpPr>
            <a:spLocks noGrp="1" noChangeArrowheads="1"/>
          </p:cNvSpPr>
          <p:nvPr>
            <p:ph type="body" idx="1"/>
          </p:nvPr>
        </p:nvSpPr>
        <p:spPr>
          <a:ln w="19050">
            <a:miter lim="800000"/>
            <a:headEnd/>
            <a:tailEnd/>
          </a:ln>
        </p:spPr>
        <p:txBody>
          <a:bodyPr rIns="228600"/>
          <a:lstStyle/>
          <a:p>
            <a:pPr marL="457200" indent="-457200">
              <a:spcBef>
                <a:spcPct val="35000"/>
              </a:spcBef>
              <a:buFontTx/>
              <a:buAutoNum type="arabicPeriod" startAt="9"/>
              <a:defRPr/>
            </a:pPr>
            <a:r>
              <a:rPr lang="en-US" dirty="0"/>
              <a:t>You respond to a plastic factory, where numerous people present with shortness of breath, flushed skin, and altered mental status. One of the patients tells you he smelled almonds before he started feeling sick. These people were MOST likely exposed to:</a:t>
            </a:r>
          </a:p>
          <a:p>
            <a:pPr marL="1016000" lvl="1" indent="-444500">
              <a:spcBef>
                <a:spcPct val="35000"/>
              </a:spcBef>
              <a:buFontTx/>
              <a:buAutoNum type="alphaUcPeriod"/>
              <a:defRPr/>
            </a:pPr>
            <a:r>
              <a:rPr lang="en-US" dirty="0"/>
              <a:t>sarin.</a:t>
            </a:r>
          </a:p>
          <a:p>
            <a:pPr marL="1016000" lvl="1" indent="-444500">
              <a:spcBef>
                <a:spcPct val="35000"/>
              </a:spcBef>
              <a:buFontTx/>
              <a:buAutoNum type="alphaUcPeriod"/>
              <a:defRPr/>
            </a:pPr>
            <a:r>
              <a:rPr lang="en-US" dirty="0"/>
              <a:t>bleach.</a:t>
            </a:r>
          </a:p>
          <a:p>
            <a:pPr marL="1016000" lvl="1" indent="-444500">
              <a:spcBef>
                <a:spcPct val="35000"/>
              </a:spcBef>
              <a:buFontTx/>
              <a:buAutoNum type="alphaUcPeriod"/>
              <a:defRPr/>
            </a:pPr>
            <a:r>
              <a:rPr lang="en-US" dirty="0"/>
              <a:t>cyanide.</a:t>
            </a:r>
          </a:p>
          <a:p>
            <a:pPr marL="1016000" lvl="1" indent="-444500">
              <a:spcBef>
                <a:spcPct val="35000"/>
              </a:spcBef>
              <a:buFontTx/>
              <a:buAutoNum type="alphaUcPeriod"/>
              <a:defRPr/>
            </a:pPr>
            <a:r>
              <a:rPr lang="en-US" dirty="0"/>
              <a:t>chlorine.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lnSpc>
                <a:spcPct val="85000"/>
              </a:lnSpc>
            </a:pPr>
            <a:r>
              <a:rPr lang="en-US" altLang="en-US" dirty="0"/>
              <a:t>Review</a:t>
            </a:r>
          </a:p>
        </p:txBody>
      </p:sp>
      <p:sp>
        <p:nvSpPr>
          <p:cNvPr id="115715"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C</a:t>
            </a:r>
            <a:endParaRPr lang="en-US" altLang="en-US" b="1" dirty="0"/>
          </a:p>
          <a:p>
            <a:pPr marL="0" indent="0">
              <a:spcBef>
                <a:spcPct val="35000"/>
              </a:spcBef>
              <a:buFontTx/>
              <a:buNone/>
            </a:pPr>
            <a:r>
              <a:rPr lang="en-US" altLang="en-US" b="1" dirty="0"/>
              <a:t>Rationale: </a:t>
            </a:r>
            <a:r>
              <a:rPr lang="en-US" altLang="en-US" dirty="0"/>
              <a:t>Cyanide is a colorless gas that has the odor of almonds. It is produced in many different industries in the United States such as plastic processing, gold and silver mines, and photography studios. You should suspect a chemical exposure whenever multiple patients present with the same or similar symptoms.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16739"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dirty="0"/>
              <a:t>You respond to a plastic factory, where numerous people present with shortness of breath, flushed skin, and altered mental status. One of the patients tells you he smelled almonds before he started feeling sick. These people were MOST likely exposed to:</a:t>
            </a:r>
          </a:p>
          <a:p>
            <a:pPr marL="1016000" lvl="1" indent="-444500">
              <a:spcBef>
                <a:spcPct val="35000"/>
              </a:spcBef>
              <a:buFontTx/>
              <a:buAutoNum type="alphaUcPeriod"/>
            </a:pPr>
            <a:r>
              <a:rPr lang="en-US" altLang="en-US" dirty="0"/>
              <a:t>sarin.</a:t>
            </a:r>
            <a:br>
              <a:rPr lang="en-US" altLang="en-US" dirty="0"/>
            </a:br>
            <a:r>
              <a:rPr lang="en-US" altLang="en-US" b="1" dirty="0"/>
              <a:t>Rationale: </a:t>
            </a:r>
            <a:r>
              <a:rPr lang="en-US" altLang="en-US" dirty="0">
                <a:solidFill>
                  <a:srgbClr val="F37021"/>
                </a:solidFill>
              </a:rPr>
              <a:t>Sarin is colorless and odorless.</a:t>
            </a:r>
          </a:p>
          <a:p>
            <a:pPr marL="1016000" lvl="1" indent="-444500">
              <a:spcBef>
                <a:spcPct val="35000"/>
              </a:spcBef>
              <a:buFontTx/>
              <a:buAutoNum type="alphaUcPeriod"/>
            </a:pPr>
            <a:r>
              <a:rPr lang="en-US" altLang="en-US" dirty="0"/>
              <a:t>bleach.</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Bleach will not smell like almonds.</a:t>
            </a:r>
            <a:r>
              <a:rPr lang="en-US" altLang="en-US" dirty="0">
                <a:solidFill>
                  <a:srgbClr val="FF0000"/>
                </a:solidFill>
              </a:rPr>
              <a:t> </a:t>
            </a:r>
          </a:p>
          <a:p>
            <a:pPr marL="1016000" lvl="1" indent="-444500">
              <a:spcBef>
                <a:spcPct val="35000"/>
              </a:spcBef>
              <a:buFontTx/>
              <a:buAutoNum type="alphaUcPeriod" startAt="3"/>
            </a:pPr>
            <a:r>
              <a:rPr lang="en-US" altLang="en-US" dirty="0"/>
              <a:t>cyanide.</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startAt="3"/>
            </a:pPr>
            <a:r>
              <a:rPr lang="en-US" altLang="en-US" dirty="0"/>
              <a:t>chlorine.</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Chlorine has a distinct odor of bleach.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E68F6-D47F-A143-BF4E-55797B5FD57F}"/>
              </a:ext>
            </a:extLst>
          </p:cNvPr>
          <p:cNvSpPr>
            <a:spLocks noGrp="1"/>
          </p:cNvSpPr>
          <p:nvPr>
            <p:ph type="title"/>
          </p:nvPr>
        </p:nvSpPr>
        <p:spPr/>
        <p:txBody>
          <a:bodyPr/>
          <a:lstStyle/>
          <a:p>
            <a:r>
              <a:rPr lang="en-US" dirty="0">
                <a:solidFill>
                  <a:srgbClr val="FFFFFF"/>
                </a:solidFill>
              </a:rPr>
              <a:t>Active Shooter Events </a:t>
            </a:r>
            <a:r>
              <a:rPr lang="en-US" sz="2000" b="0" dirty="0">
                <a:solidFill>
                  <a:srgbClr val="FFFFFF"/>
                </a:solidFill>
              </a:rPr>
              <a:t>(3 of 4)</a:t>
            </a:r>
          </a:p>
        </p:txBody>
      </p:sp>
      <p:sp>
        <p:nvSpPr>
          <p:cNvPr id="3" name="Content Placeholder 2">
            <a:extLst>
              <a:ext uri="{FF2B5EF4-FFF2-40B4-BE49-F238E27FC236}">
                <a16:creationId xmlns:a16="http://schemas.microsoft.com/office/drawing/2014/main" id="{FA82D9C4-ED65-1D48-BCF1-065F38E35A2C}"/>
              </a:ext>
            </a:extLst>
          </p:cNvPr>
          <p:cNvSpPr>
            <a:spLocks noGrp="1"/>
          </p:cNvSpPr>
          <p:nvPr>
            <p:ph idx="1"/>
          </p:nvPr>
        </p:nvSpPr>
        <p:spPr/>
        <p:txBody>
          <a:bodyPr/>
          <a:lstStyle/>
          <a:p>
            <a:r>
              <a:rPr lang="en-US" dirty="0"/>
              <a:t>Hartford Consensus recommends using the acronym THREAT:</a:t>
            </a:r>
          </a:p>
          <a:p>
            <a:pPr lvl="1">
              <a:spcBef>
                <a:spcPts val="900"/>
              </a:spcBef>
            </a:pPr>
            <a:r>
              <a:rPr lang="en-US" dirty="0"/>
              <a:t>Threat suppression</a:t>
            </a:r>
          </a:p>
          <a:p>
            <a:pPr lvl="1">
              <a:spcBef>
                <a:spcPts val="900"/>
              </a:spcBef>
            </a:pPr>
            <a:r>
              <a:rPr lang="en-US" dirty="0"/>
              <a:t>Hemorrhage control</a:t>
            </a:r>
          </a:p>
          <a:p>
            <a:pPr lvl="1">
              <a:spcBef>
                <a:spcPts val="900"/>
              </a:spcBef>
            </a:pPr>
            <a:r>
              <a:rPr lang="en-US" dirty="0"/>
              <a:t>Rapid extrication to safety</a:t>
            </a:r>
          </a:p>
          <a:p>
            <a:pPr lvl="1">
              <a:spcBef>
                <a:spcPts val="900"/>
              </a:spcBef>
            </a:pPr>
            <a:r>
              <a:rPr lang="en-US" dirty="0"/>
              <a:t>Assessment by medical providers</a:t>
            </a:r>
          </a:p>
          <a:p>
            <a:pPr lvl="1">
              <a:spcBef>
                <a:spcPts val="900"/>
              </a:spcBef>
            </a:pPr>
            <a:r>
              <a:rPr lang="en-US" dirty="0"/>
              <a:t>Transport to definitive care</a:t>
            </a:r>
          </a:p>
        </p:txBody>
      </p:sp>
    </p:spTree>
    <p:extLst>
      <p:ext uri="{BB962C8B-B14F-4D97-AF65-F5344CB8AC3E}">
        <p14:creationId xmlns:p14="http://schemas.microsoft.com/office/powerpoint/2010/main" val="27968215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a:lnSpc>
                <a:spcPct val="85000"/>
              </a:lnSpc>
            </a:pPr>
            <a:r>
              <a:rPr lang="en-US" altLang="en-US" dirty="0"/>
              <a:t>Review</a:t>
            </a:r>
          </a:p>
        </p:txBody>
      </p:sp>
      <p:sp>
        <p:nvSpPr>
          <p:cNvPr id="118787" name="Rectangle 3"/>
          <p:cNvSpPr>
            <a:spLocks noGrp="1" noChangeArrowheads="1"/>
          </p:cNvSpPr>
          <p:nvPr>
            <p:ph type="body" idx="1"/>
          </p:nvPr>
        </p:nvSpPr>
        <p:spPr/>
        <p:txBody>
          <a:bodyPr rIns="228600"/>
          <a:lstStyle/>
          <a:p>
            <a:pPr marL="688975" indent="-688975">
              <a:spcBef>
                <a:spcPct val="35000"/>
              </a:spcBef>
              <a:buFontTx/>
              <a:buAutoNum type="arabicPeriod" startAt="10"/>
            </a:pPr>
            <a:r>
              <a:rPr lang="en-US" altLang="en-US" dirty="0"/>
              <a:t>Factors that have the GREATEST impact on the severity of radiation exposure include: </a:t>
            </a:r>
          </a:p>
          <a:p>
            <a:pPr marL="1247775" lvl="1" indent="-444500">
              <a:spcBef>
                <a:spcPct val="35000"/>
              </a:spcBef>
              <a:buFontTx/>
              <a:buAutoNum type="alphaUcPeriod"/>
            </a:pPr>
            <a:r>
              <a:rPr lang="en-US" altLang="en-US" dirty="0"/>
              <a:t>age and overall health. </a:t>
            </a:r>
          </a:p>
          <a:p>
            <a:pPr marL="1247775" lvl="1" indent="-444500">
              <a:spcBef>
                <a:spcPct val="35000"/>
              </a:spcBef>
              <a:buFontTx/>
              <a:buAutoNum type="alphaUcPeriod"/>
            </a:pPr>
            <a:r>
              <a:rPr lang="en-US" altLang="en-US" dirty="0"/>
              <a:t>gender and wind speed. </a:t>
            </a:r>
          </a:p>
          <a:p>
            <a:pPr marL="1247775" lvl="1" indent="-444500">
              <a:spcBef>
                <a:spcPct val="35000"/>
              </a:spcBef>
              <a:buFontTx/>
              <a:buAutoNum type="alphaUcPeriod"/>
            </a:pPr>
            <a:r>
              <a:rPr lang="en-US" altLang="en-US" dirty="0"/>
              <a:t>the method of dispersal. </a:t>
            </a:r>
          </a:p>
          <a:p>
            <a:pPr marL="1247775" lvl="1" indent="-444500">
              <a:spcBef>
                <a:spcPct val="35000"/>
              </a:spcBef>
              <a:buFontTx/>
              <a:buAutoNum type="alphaUcPeriod"/>
            </a:pPr>
            <a:r>
              <a:rPr lang="en-US" altLang="en-US" dirty="0"/>
              <a:t>time, distance, and shielding.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nSpc>
                <a:spcPct val="85000"/>
              </a:lnSpc>
            </a:pPr>
            <a:r>
              <a:rPr lang="en-US" altLang="en-US" dirty="0"/>
              <a:t>Review</a:t>
            </a:r>
          </a:p>
        </p:txBody>
      </p:sp>
      <p:sp>
        <p:nvSpPr>
          <p:cNvPr id="119811" name="Rectangle 3"/>
          <p:cNvSpPr>
            <a:spLocks noGrp="1" noChangeArrowheads="1"/>
          </p:cNvSpPr>
          <p:nvPr>
            <p:ph type="body" idx="1"/>
          </p:nvPr>
        </p:nvSpPr>
        <p:spPr/>
        <p:txBody>
          <a:bodyPr rIns="228600"/>
          <a:lstStyle/>
          <a:p>
            <a:pPr marL="0" indent="0">
              <a:lnSpc>
                <a:spcPct val="80000"/>
              </a:lnSpc>
              <a:buFontTx/>
              <a:buNone/>
            </a:pPr>
            <a:r>
              <a:rPr lang="en-US" altLang="en-US" b="1" dirty="0"/>
              <a:t>Answer: </a:t>
            </a:r>
            <a:r>
              <a:rPr lang="en-US" altLang="en-US" b="1" dirty="0">
                <a:solidFill>
                  <a:srgbClr val="F37021"/>
                </a:solidFill>
              </a:rPr>
              <a:t>D</a:t>
            </a:r>
            <a:endParaRPr lang="en-US" altLang="en-US" b="1" dirty="0"/>
          </a:p>
          <a:p>
            <a:pPr marL="0" indent="0">
              <a:spcBef>
                <a:spcPct val="35000"/>
              </a:spcBef>
              <a:buFontTx/>
              <a:buNone/>
            </a:pPr>
            <a:r>
              <a:rPr lang="en-US" altLang="en-US" b="1" dirty="0"/>
              <a:t>Rationale: </a:t>
            </a:r>
            <a:r>
              <a:rPr lang="en-US" altLang="en-US" dirty="0"/>
              <a:t>The best way to protect yourself from the effects of radiation is to use time, distance, and shielding. Radiation has a cumulative effect; the less time you are exposed, the less the effects will be. Radiation is also limited in how far it can travel; depending on the type of radiation, moving only a few feet may be enough to remove you from immediate danger. The path of all radiation can be stopped by a specific object; alpha rays can be stopped by a newspaper, beta rays by your clothing, and gamma rays by several feet of concrete.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20835" name="Rectangle 3"/>
          <p:cNvSpPr>
            <a:spLocks noGrp="1" noChangeArrowheads="1"/>
          </p:cNvSpPr>
          <p:nvPr>
            <p:ph type="body" idx="1"/>
          </p:nvPr>
        </p:nvSpPr>
        <p:spPr/>
        <p:txBody>
          <a:bodyPr rIns="228600"/>
          <a:lstStyle/>
          <a:p>
            <a:pPr marL="682625" indent="-682625">
              <a:spcBef>
                <a:spcPct val="35000"/>
              </a:spcBef>
              <a:buFontTx/>
              <a:buAutoNum type="arabicPeriod" startAt="10"/>
            </a:pPr>
            <a:r>
              <a:rPr lang="en-US" altLang="en-US" dirty="0"/>
              <a:t>Factors that have the GREATEST impact on the severity of radiation exposure include: </a:t>
            </a:r>
          </a:p>
          <a:p>
            <a:pPr marL="1241425" lvl="1" indent="-444500">
              <a:spcBef>
                <a:spcPct val="35000"/>
              </a:spcBef>
              <a:buFontTx/>
              <a:buAutoNum type="alphaUcPeriod"/>
            </a:pPr>
            <a:r>
              <a:rPr lang="en-US" altLang="en-US" dirty="0"/>
              <a:t>age and overall health.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Radiation can affect anyone, regardless of age.</a:t>
            </a:r>
          </a:p>
          <a:p>
            <a:pPr marL="1241425" lvl="1" indent="-444500">
              <a:spcBef>
                <a:spcPct val="35000"/>
              </a:spcBef>
              <a:buFontTx/>
              <a:buAutoNum type="alphaUcPeriod"/>
            </a:pPr>
            <a:r>
              <a:rPr lang="en-US" altLang="en-US" dirty="0"/>
              <a:t>gender and wind speed. </a:t>
            </a:r>
            <a:br>
              <a:rPr lang="en-US" altLang="en-US" dirty="0"/>
            </a:br>
            <a:r>
              <a:rPr lang="en-US" altLang="en-US" b="1" dirty="0"/>
              <a:t>Rationale: </a:t>
            </a:r>
            <a:r>
              <a:rPr lang="en-US" altLang="en-US" dirty="0">
                <a:solidFill>
                  <a:srgbClr val="F37021"/>
                </a:solidFill>
              </a:rPr>
              <a:t>Males and females will experience the same effects.</a:t>
            </a:r>
          </a:p>
          <a:p>
            <a:pPr marL="1254125" lvl="1" indent="-457200">
              <a:spcBef>
                <a:spcPct val="35000"/>
              </a:spcBef>
              <a:buFontTx/>
              <a:buAutoNum type="alphaUcPeriod" startAt="3"/>
            </a:pPr>
            <a:r>
              <a:rPr lang="en-US" altLang="en-US" dirty="0"/>
              <a:t>the method of dispersal.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The type of radiation</a:t>
            </a:r>
            <a:r>
              <a:rPr lang="en-US" altLang="en-US" dirty="0">
                <a:solidFill>
                  <a:srgbClr val="F37021"/>
                </a:solidFill>
                <a:ea typeface="MS PGothic" charset="-128"/>
              </a:rPr>
              <a:t>—</a:t>
            </a:r>
            <a:r>
              <a:rPr lang="en-US" altLang="en-US" dirty="0">
                <a:solidFill>
                  <a:srgbClr val="F37021"/>
                </a:solidFill>
              </a:rPr>
              <a:t>alpha, beta, or gamma</a:t>
            </a:r>
            <a:r>
              <a:rPr lang="en-US" altLang="en-US" dirty="0">
                <a:solidFill>
                  <a:srgbClr val="F37021"/>
                </a:solidFill>
                <a:ea typeface="MS PGothic" charset="-128"/>
              </a:rPr>
              <a:t>—</a:t>
            </a:r>
            <a:r>
              <a:rPr lang="en-US" altLang="en-US" dirty="0">
                <a:solidFill>
                  <a:srgbClr val="F37021"/>
                </a:solidFill>
              </a:rPr>
              <a:t>has the greatest impact on the human body.</a:t>
            </a:r>
          </a:p>
          <a:p>
            <a:pPr marL="1254125" lvl="1" indent="-457200">
              <a:spcBef>
                <a:spcPct val="35000"/>
              </a:spcBef>
              <a:buFontTx/>
              <a:buAutoNum type="alphaUcPeriod" startAt="3"/>
            </a:pPr>
            <a:r>
              <a:rPr lang="en-US" altLang="en-US" dirty="0"/>
              <a:t>time, distance, and shielding.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E68F6-D47F-A143-BF4E-55797B5FD57F}"/>
              </a:ext>
            </a:extLst>
          </p:cNvPr>
          <p:cNvSpPr>
            <a:spLocks noGrp="1"/>
          </p:cNvSpPr>
          <p:nvPr>
            <p:ph type="title"/>
          </p:nvPr>
        </p:nvSpPr>
        <p:spPr/>
        <p:txBody>
          <a:bodyPr/>
          <a:lstStyle/>
          <a:p>
            <a:r>
              <a:rPr lang="en-US" dirty="0">
                <a:solidFill>
                  <a:srgbClr val="FFFFFF"/>
                </a:solidFill>
              </a:rPr>
              <a:t>Active Shooter Events </a:t>
            </a:r>
            <a:r>
              <a:rPr lang="en-US" sz="2000" b="0" dirty="0">
                <a:solidFill>
                  <a:srgbClr val="FFFFFF"/>
                </a:solidFill>
              </a:rPr>
              <a:t>(4 of 4)</a:t>
            </a:r>
          </a:p>
        </p:txBody>
      </p:sp>
      <p:sp>
        <p:nvSpPr>
          <p:cNvPr id="3" name="Content Placeholder 2">
            <a:extLst>
              <a:ext uri="{FF2B5EF4-FFF2-40B4-BE49-F238E27FC236}">
                <a16:creationId xmlns:a16="http://schemas.microsoft.com/office/drawing/2014/main" id="{FA82D9C4-ED65-1D48-BCF1-065F38E35A2C}"/>
              </a:ext>
            </a:extLst>
          </p:cNvPr>
          <p:cNvSpPr>
            <a:spLocks noGrp="1"/>
          </p:cNvSpPr>
          <p:nvPr>
            <p:ph idx="1"/>
          </p:nvPr>
        </p:nvSpPr>
        <p:spPr/>
        <p:txBody>
          <a:bodyPr/>
          <a:lstStyle/>
          <a:p>
            <a:r>
              <a:rPr lang="en-US" dirty="0"/>
              <a:t>EMS crews may be equipped with ballistic vests and helmets. </a:t>
            </a:r>
          </a:p>
          <a:p>
            <a:r>
              <a:rPr lang="en-US" dirty="0"/>
              <a:t>May be paired with law enforcement to assist with the treatment and evacuation of injured people form an active scene</a:t>
            </a:r>
          </a:p>
          <a:p>
            <a:r>
              <a:rPr lang="en-US" dirty="0"/>
              <a:t>Interagency training is a key component.</a:t>
            </a:r>
          </a:p>
        </p:txBody>
      </p:sp>
    </p:spTree>
    <p:extLst>
      <p:ext uri="{BB962C8B-B14F-4D97-AF65-F5344CB8AC3E}">
        <p14:creationId xmlns:p14="http://schemas.microsoft.com/office/powerpoint/2010/main" val="10536727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nSpc>
                <a:spcPct val="85000"/>
              </a:lnSpc>
            </a:pPr>
            <a:r>
              <a:rPr lang="en-US" altLang="en-US" dirty="0"/>
              <a:t>Weapons of Mass Destruction </a:t>
            </a:r>
            <a:r>
              <a:rPr lang="en-US" altLang="en-US" sz="2000" b="0" dirty="0"/>
              <a:t>(1 of 6)</a:t>
            </a:r>
          </a:p>
        </p:txBody>
      </p:sp>
      <p:sp>
        <p:nvSpPr>
          <p:cNvPr id="11267" name="Content Placeholder 2"/>
          <p:cNvSpPr>
            <a:spLocks noGrp="1"/>
          </p:cNvSpPr>
          <p:nvPr>
            <p:ph type="body" idx="1"/>
          </p:nvPr>
        </p:nvSpPr>
        <p:spPr/>
        <p:txBody>
          <a:bodyPr rIns="228600"/>
          <a:lstStyle/>
          <a:p>
            <a:pPr>
              <a:spcBef>
                <a:spcPct val="35000"/>
              </a:spcBef>
            </a:pPr>
            <a:r>
              <a:rPr lang="en-US" altLang="en-US" dirty="0"/>
              <a:t>Also called weapons of mass casualty</a:t>
            </a:r>
          </a:p>
          <a:p>
            <a:pPr>
              <a:spcBef>
                <a:spcPct val="35000"/>
              </a:spcBef>
            </a:pPr>
            <a:r>
              <a:rPr lang="en-US" altLang="en-US" dirty="0"/>
              <a:t>Any agent designed to bring about:</a:t>
            </a:r>
          </a:p>
          <a:p>
            <a:pPr lvl="1">
              <a:spcBef>
                <a:spcPct val="35000"/>
              </a:spcBef>
            </a:pPr>
            <a:r>
              <a:rPr lang="en-US" altLang="en-US" dirty="0"/>
              <a:t>Mass death</a:t>
            </a:r>
          </a:p>
          <a:p>
            <a:pPr lvl="1">
              <a:spcBef>
                <a:spcPct val="35000"/>
              </a:spcBef>
            </a:pPr>
            <a:r>
              <a:rPr lang="en-US" altLang="en-US" dirty="0"/>
              <a:t>Casualties</a:t>
            </a:r>
          </a:p>
          <a:p>
            <a:pPr lvl="1">
              <a:spcBef>
                <a:spcPct val="35000"/>
              </a:spcBef>
            </a:pPr>
            <a:r>
              <a:rPr lang="en-US" altLang="en-US" dirty="0"/>
              <a:t>Massive damage to property and infrastructure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nSpc>
                <a:spcPct val="85000"/>
              </a:lnSpc>
            </a:pPr>
            <a:r>
              <a:rPr lang="en-US" altLang="en-US" dirty="0"/>
              <a:t>Weapons of Mass Destruction </a:t>
            </a:r>
            <a:r>
              <a:rPr lang="en-US" altLang="en-US" sz="2000" b="0" dirty="0"/>
              <a:t>(2 of 6)</a:t>
            </a:r>
          </a:p>
        </p:txBody>
      </p:sp>
      <p:sp>
        <p:nvSpPr>
          <p:cNvPr id="12291" name="Content Placeholder 2"/>
          <p:cNvSpPr>
            <a:spLocks noGrp="1"/>
          </p:cNvSpPr>
          <p:nvPr>
            <p:ph type="body" idx="1"/>
          </p:nvPr>
        </p:nvSpPr>
        <p:spPr/>
        <p:txBody>
          <a:bodyPr rIns="228600"/>
          <a:lstStyle/>
          <a:p>
            <a:pPr>
              <a:spcBef>
                <a:spcPct val="35000"/>
              </a:spcBef>
            </a:pPr>
            <a:r>
              <a:rPr lang="en-US" altLang="en-US" dirty="0"/>
              <a:t>B-NICE and CBRNE are mnemonics for the kinds of WMDs.</a:t>
            </a:r>
          </a:p>
          <a:p>
            <a:pPr>
              <a:spcBef>
                <a:spcPct val="35000"/>
              </a:spcBef>
            </a:pPr>
            <a:r>
              <a:rPr lang="en-US" altLang="en-US" dirty="0"/>
              <a:t>B-NICE</a:t>
            </a:r>
          </a:p>
          <a:p>
            <a:pPr lvl="1">
              <a:spcBef>
                <a:spcPct val="35000"/>
              </a:spcBef>
            </a:pPr>
            <a:r>
              <a:rPr lang="en-US" altLang="en-US" dirty="0"/>
              <a:t>Biologic</a:t>
            </a:r>
          </a:p>
          <a:p>
            <a:pPr lvl="1">
              <a:spcBef>
                <a:spcPct val="35000"/>
              </a:spcBef>
            </a:pPr>
            <a:r>
              <a:rPr lang="en-US" altLang="en-US" dirty="0"/>
              <a:t>Nuclear</a:t>
            </a:r>
          </a:p>
          <a:p>
            <a:pPr lvl="1">
              <a:spcBef>
                <a:spcPct val="35000"/>
              </a:spcBef>
            </a:pPr>
            <a:r>
              <a:rPr lang="en-US" altLang="en-US" dirty="0"/>
              <a:t>Incendiary</a:t>
            </a:r>
          </a:p>
          <a:p>
            <a:pPr lvl="1">
              <a:spcBef>
                <a:spcPct val="35000"/>
              </a:spcBef>
            </a:pPr>
            <a:r>
              <a:rPr lang="en-US" altLang="en-US" dirty="0"/>
              <a:t>Chemical</a:t>
            </a:r>
          </a:p>
          <a:p>
            <a:pPr lvl="1">
              <a:spcBef>
                <a:spcPct val="35000"/>
              </a:spcBef>
            </a:pPr>
            <a:r>
              <a:rPr lang="en-US" altLang="en-US" dirty="0"/>
              <a:t>Explosive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nSpc>
                <a:spcPct val="85000"/>
              </a:lnSpc>
            </a:pPr>
            <a:r>
              <a:rPr lang="en-US" altLang="en-US" dirty="0"/>
              <a:t>Weapons of Mass Destruction </a:t>
            </a:r>
            <a:r>
              <a:rPr lang="en-US" altLang="en-US" sz="2000" b="0" dirty="0"/>
              <a:t>(3 of 6)</a:t>
            </a:r>
          </a:p>
        </p:txBody>
      </p:sp>
      <p:sp>
        <p:nvSpPr>
          <p:cNvPr id="13315" name="Content Placeholder 2"/>
          <p:cNvSpPr>
            <a:spLocks noGrp="1"/>
          </p:cNvSpPr>
          <p:nvPr>
            <p:ph type="body" idx="1"/>
          </p:nvPr>
        </p:nvSpPr>
        <p:spPr/>
        <p:txBody>
          <a:bodyPr rIns="228600"/>
          <a:lstStyle/>
          <a:p>
            <a:pPr>
              <a:spcBef>
                <a:spcPct val="35000"/>
              </a:spcBef>
            </a:pPr>
            <a:r>
              <a:rPr lang="en-US" altLang="en-US" dirty="0"/>
              <a:t>CBRNE</a:t>
            </a:r>
          </a:p>
          <a:p>
            <a:pPr lvl="1">
              <a:spcBef>
                <a:spcPct val="35000"/>
              </a:spcBef>
            </a:pPr>
            <a:r>
              <a:rPr lang="en-US" altLang="en-US" dirty="0"/>
              <a:t>Chemical</a:t>
            </a:r>
          </a:p>
          <a:p>
            <a:pPr lvl="1">
              <a:spcBef>
                <a:spcPct val="35000"/>
              </a:spcBef>
            </a:pPr>
            <a:r>
              <a:rPr lang="en-US" altLang="en-US" dirty="0"/>
              <a:t>Biologic</a:t>
            </a:r>
          </a:p>
          <a:p>
            <a:pPr lvl="1">
              <a:spcBef>
                <a:spcPct val="35000"/>
              </a:spcBef>
            </a:pPr>
            <a:r>
              <a:rPr lang="en-US" altLang="en-US" dirty="0"/>
              <a:t>Radiologic</a:t>
            </a:r>
          </a:p>
          <a:p>
            <a:pPr lvl="1">
              <a:spcBef>
                <a:spcPct val="35000"/>
              </a:spcBef>
            </a:pPr>
            <a:r>
              <a:rPr lang="en-US" altLang="en-US" dirty="0"/>
              <a:t>Nuclear</a:t>
            </a:r>
          </a:p>
          <a:p>
            <a:pPr lvl="1">
              <a:spcBef>
                <a:spcPct val="35000"/>
              </a:spcBef>
            </a:pPr>
            <a:r>
              <a:rPr lang="en-US" altLang="en-US" dirty="0"/>
              <a:t>Explosive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nSpc>
                <a:spcPct val="85000"/>
              </a:lnSpc>
            </a:pPr>
            <a:r>
              <a:rPr lang="en-US" altLang="en-US" dirty="0"/>
              <a:t>Weapons of Mass Destruction </a:t>
            </a:r>
            <a:r>
              <a:rPr lang="en-US" altLang="en-US" sz="2000" b="0" dirty="0"/>
              <a:t>(4 of 6)</a:t>
            </a:r>
          </a:p>
        </p:txBody>
      </p:sp>
      <p:sp>
        <p:nvSpPr>
          <p:cNvPr id="14339" name="Content Placeholder 2"/>
          <p:cNvSpPr>
            <a:spLocks noGrp="1"/>
          </p:cNvSpPr>
          <p:nvPr>
            <p:ph type="body" idx="1"/>
          </p:nvPr>
        </p:nvSpPr>
        <p:spPr/>
        <p:txBody>
          <a:bodyPr rIns="228600"/>
          <a:lstStyle/>
          <a:p>
            <a:pPr>
              <a:spcBef>
                <a:spcPct val="35000"/>
              </a:spcBef>
            </a:pPr>
            <a:r>
              <a:rPr lang="en-US" altLang="en-US" dirty="0"/>
              <a:t>Explosives have been the preferred WMD.</a:t>
            </a:r>
          </a:p>
          <a:p>
            <a:pPr>
              <a:spcBef>
                <a:spcPct val="35000"/>
              </a:spcBef>
            </a:pPr>
            <a:r>
              <a:rPr lang="en-US" altLang="en-US" dirty="0"/>
              <a:t>Chemical agents consist of:</a:t>
            </a:r>
          </a:p>
          <a:p>
            <a:pPr lvl="1">
              <a:spcBef>
                <a:spcPct val="35000"/>
              </a:spcBef>
            </a:pPr>
            <a:r>
              <a:rPr lang="en-US" altLang="en-US" dirty="0"/>
              <a:t>Vesicants (blister agents)</a:t>
            </a:r>
          </a:p>
          <a:p>
            <a:pPr lvl="1">
              <a:spcBef>
                <a:spcPct val="35000"/>
              </a:spcBef>
            </a:pPr>
            <a:r>
              <a:rPr lang="en-US" altLang="en-US" dirty="0"/>
              <a:t>Respiratory agents (choking agents)</a:t>
            </a:r>
          </a:p>
          <a:p>
            <a:pPr lvl="1">
              <a:spcBef>
                <a:spcPct val="35000"/>
              </a:spcBef>
            </a:pPr>
            <a:r>
              <a:rPr lang="en-US" altLang="en-US" dirty="0"/>
              <a:t>Nerve agents</a:t>
            </a:r>
          </a:p>
          <a:p>
            <a:pPr lvl="1">
              <a:spcBef>
                <a:spcPct val="35000"/>
              </a:spcBef>
            </a:pPr>
            <a:r>
              <a:rPr lang="en-US" altLang="en-US" dirty="0"/>
              <a:t>Metabolic agents (cyanides)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nSpc>
                <a:spcPct val="85000"/>
              </a:lnSpc>
            </a:pPr>
            <a:r>
              <a:rPr lang="en-US" altLang="en-US" dirty="0"/>
              <a:t>Weapons of Mass Destruction </a:t>
            </a:r>
            <a:r>
              <a:rPr lang="en-US" altLang="en-US" sz="2000" b="0" dirty="0"/>
              <a:t>(5 of 6)</a:t>
            </a:r>
          </a:p>
        </p:txBody>
      </p:sp>
      <p:sp>
        <p:nvSpPr>
          <p:cNvPr id="15363" name="Content Placeholder 2"/>
          <p:cNvSpPr>
            <a:spLocks noGrp="1"/>
          </p:cNvSpPr>
          <p:nvPr>
            <p:ph type="body" idx="1"/>
          </p:nvPr>
        </p:nvSpPr>
        <p:spPr/>
        <p:txBody>
          <a:bodyPr rIns="228600"/>
          <a:lstStyle/>
          <a:p>
            <a:pPr>
              <a:spcBef>
                <a:spcPct val="35000"/>
              </a:spcBef>
            </a:pPr>
            <a:r>
              <a:rPr lang="en-US" altLang="en-US" dirty="0"/>
              <a:t>Biologic terrorism/warfare</a:t>
            </a:r>
          </a:p>
          <a:p>
            <a:pPr lvl="1">
              <a:spcBef>
                <a:spcPct val="35000"/>
              </a:spcBef>
            </a:pPr>
            <a:r>
              <a:rPr lang="en-US" altLang="en-US" dirty="0"/>
              <a:t>Biologic agents are organisms that cause disease.</a:t>
            </a:r>
          </a:p>
          <a:p>
            <a:pPr lvl="1">
              <a:spcBef>
                <a:spcPct val="35000"/>
              </a:spcBef>
            </a:pPr>
            <a:r>
              <a:rPr lang="en-US" altLang="en-US" dirty="0"/>
              <a:t>The primary types are:</a:t>
            </a:r>
          </a:p>
          <a:p>
            <a:pPr lvl="2">
              <a:spcBef>
                <a:spcPts val="900"/>
              </a:spcBef>
            </a:pPr>
            <a:r>
              <a:rPr lang="en-US" altLang="en-US" sz="2000" dirty="0"/>
              <a:t>Viruses</a:t>
            </a:r>
          </a:p>
          <a:p>
            <a:pPr lvl="2">
              <a:spcBef>
                <a:spcPts val="900"/>
              </a:spcBef>
            </a:pPr>
            <a:r>
              <a:rPr lang="en-US" altLang="en-US" sz="2000" dirty="0"/>
              <a:t>Bacteria</a:t>
            </a:r>
          </a:p>
          <a:p>
            <a:pPr lvl="2">
              <a:spcBef>
                <a:spcPts val="900"/>
              </a:spcBef>
            </a:pPr>
            <a:r>
              <a:rPr lang="en-US" altLang="en-US" sz="2000" dirty="0"/>
              <a:t>Toxins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nSpc>
                <a:spcPct val="85000"/>
              </a:lnSpc>
            </a:pPr>
            <a:r>
              <a:rPr lang="en-US" altLang="en-US" dirty="0"/>
              <a:t>Weapons of Mass Destruction </a:t>
            </a:r>
            <a:r>
              <a:rPr lang="en-US" altLang="en-US" sz="2000" b="0" dirty="0"/>
              <a:t>(6 of 6)</a:t>
            </a:r>
          </a:p>
        </p:txBody>
      </p:sp>
      <p:sp>
        <p:nvSpPr>
          <p:cNvPr id="16387" name="Rectangle 3"/>
          <p:cNvSpPr>
            <a:spLocks noGrp="1" noChangeArrowheads="1"/>
          </p:cNvSpPr>
          <p:nvPr>
            <p:ph type="body" idx="1"/>
          </p:nvPr>
        </p:nvSpPr>
        <p:spPr/>
        <p:txBody>
          <a:bodyPr rIns="228600"/>
          <a:lstStyle/>
          <a:p>
            <a:pPr>
              <a:spcBef>
                <a:spcPct val="35000"/>
              </a:spcBef>
            </a:pPr>
            <a:r>
              <a:rPr lang="en-US" altLang="en-US" dirty="0"/>
              <a:t>Nuclear/radiologic terrorism</a:t>
            </a:r>
          </a:p>
          <a:p>
            <a:pPr lvl="1">
              <a:spcBef>
                <a:spcPct val="35000"/>
              </a:spcBef>
            </a:pPr>
            <a:r>
              <a:rPr lang="en-US" altLang="en-US" dirty="0"/>
              <a:t>Only two publicly known incidents: Hiroshima and Nagasaki</a:t>
            </a:r>
          </a:p>
          <a:p>
            <a:pPr lvl="1">
              <a:spcBef>
                <a:spcPct val="35000"/>
              </a:spcBef>
            </a:pPr>
            <a:r>
              <a:rPr lang="en-US" altLang="en-US" dirty="0"/>
              <a:t>These materials are far easier for a determined terrorist to acquire and require less expertise to use.</a:t>
            </a:r>
          </a:p>
          <a:p>
            <a:pPr lvl="1">
              <a:spcBef>
                <a:spcPct val="35000"/>
              </a:spcBef>
            </a:pPr>
            <a:r>
              <a:rPr lang="ja-JP" altLang="en-US"/>
              <a:t>“</a:t>
            </a:r>
            <a:r>
              <a:rPr lang="en-US" altLang="ja-JP" dirty="0"/>
              <a:t>Dirty bombs</a:t>
            </a:r>
            <a:r>
              <a:rPr lang="ja-JP" altLang="en-US"/>
              <a:t>”</a:t>
            </a:r>
            <a:r>
              <a:rPr lang="en-US" altLang="ja-JP" dirty="0"/>
              <a:t> can cause widespread panic.</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nSpc>
                <a:spcPct val="85000"/>
              </a:lnSpc>
            </a:pPr>
            <a:r>
              <a:rPr lang="en-US" altLang="en-US" dirty="0"/>
              <a:t>EMT Response to Terrorism </a:t>
            </a:r>
            <a:r>
              <a:rPr lang="en-US" altLang="en-US" sz="2000" b="0" dirty="0"/>
              <a:t>(1 of 3)</a:t>
            </a:r>
          </a:p>
        </p:txBody>
      </p:sp>
      <p:sp>
        <p:nvSpPr>
          <p:cNvPr id="17411" name="Content Placeholder 2"/>
          <p:cNvSpPr>
            <a:spLocks noGrp="1"/>
          </p:cNvSpPr>
          <p:nvPr>
            <p:ph type="body" idx="1"/>
          </p:nvPr>
        </p:nvSpPr>
        <p:spPr/>
        <p:txBody>
          <a:bodyPr rIns="228600"/>
          <a:lstStyle/>
          <a:p>
            <a:pPr>
              <a:spcBef>
                <a:spcPct val="35000"/>
              </a:spcBef>
            </a:pPr>
            <a:r>
              <a:rPr lang="en-US" altLang="en-US" dirty="0"/>
              <a:t>The basic foundations of patient care remain the same.</a:t>
            </a:r>
          </a:p>
          <a:p>
            <a:pPr lvl="1">
              <a:spcBef>
                <a:spcPct val="35000"/>
              </a:spcBef>
            </a:pPr>
            <a:r>
              <a:rPr lang="en-US" altLang="en-US" dirty="0"/>
              <a:t>Treatment can and will vary.</a:t>
            </a:r>
          </a:p>
          <a:p>
            <a:pPr lvl="1">
              <a:spcBef>
                <a:spcPct val="35000"/>
              </a:spcBef>
            </a:pPr>
            <a:r>
              <a:rPr lang="en-US" altLang="en-US" dirty="0"/>
              <a:t>Always remember situational awareness.</a:t>
            </a:r>
          </a:p>
          <a:p>
            <a:pPr>
              <a:spcBef>
                <a:spcPct val="35000"/>
              </a:spcBef>
            </a:pPr>
            <a:r>
              <a:rPr lang="en-US" altLang="en-US" dirty="0"/>
              <a:t>Recognizing a terrorist event</a:t>
            </a:r>
          </a:p>
          <a:p>
            <a:pPr lvl="1">
              <a:spcBef>
                <a:spcPct val="35000"/>
              </a:spcBef>
            </a:pPr>
            <a:r>
              <a:rPr lang="en-US" altLang="en-US" dirty="0"/>
              <a:t>Planning of acts of terror is covert.</a:t>
            </a:r>
          </a:p>
          <a:p>
            <a:pPr lvl="1">
              <a:spcBef>
                <a:spcPct val="35000"/>
              </a:spcBef>
            </a:pPr>
            <a:r>
              <a:rPr lang="en-US" altLang="en-US" dirty="0"/>
              <a:t>You must know the current threat level issued by the Department of Homeland Security (DHS).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(1 of 2)</a:t>
            </a:r>
          </a:p>
        </p:txBody>
      </p:sp>
      <p:sp>
        <p:nvSpPr>
          <p:cNvPr id="4099" name="Rectangle 3"/>
          <p:cNvSpPr>
            <a:spLocks noGrp="1" noChangeArrowheads="1"/>
          </p:cNvSpPr>
          <p:nvPr>
            <p:ph type="body" idx="1"/>
          </p:nvPr>
        </p:nvSpPr>
        <p:spPr/>
        <p:txBody>
          <a:bodyPr rIns="228600"/>
          <a:lstStyle/>
          <a:p>
            <a:pPr marL="0" indent="0" eaLnBrk="1" hangingPunct="1">
              <a:buFontTx/>
              <a:buNone/>
            </a:pPr>
            <a:r>
              <a:rPr lang="en-US" altLang="en-US" b="1" dirty="0"/>
              <a:t>EMS Operations</a:t>
            </a:r>
          </a:p>
          <a:p>
            <a:pPr marL="0" indent="0" eaLnBrk="1" hangingPunct="1">
              <a:spcBef>
                <a:spcPct val="35000"/>
              </a:spcBef>
              <a:buFontTx/>
              <a:buNone/>
            </a:pPr>
            <a:r>
              <a:rPr lang="en-US" altLang="en-US" dirty="0"/>
              <a:t>Knowledge of operational roles and responsibilities to ensure patient, public, and personnel safety.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nSpc>
                <a:spcPct val="85000"/>
              </a:lnSpc>
            </a:pPr>
            <a:r>
              <a:rPr lang="en-US" altLang="en-US" dirty="0"/>
              <a:t>EMT Response to Terrorism </a:t>
            </a:r>
            <a:r>
              <a:rPr lang="en-US" altLang="en-US" sz="2000" b="0" dirty="0"/>
              <a:t>(2 of 3)</a:t>
            </a:r>
          </a:p>
        </p:txBody>
      </p:sp>
      <p:sp>
        <p:nvSpPr>
          <p:cNvPr id="18435" name="Content Placeholder 2"/>
          <p:cNvSpPr>
            <a:spLocks noGrp="1"/>
          </p:cNvSpPr>
          <p:nvPr>
            <p:ph type="body" idx="1"/>
          </p:nvPr>
        </p:nvSpPr>
        <p:spPr>
          <a:xfrm>
            <a:off x="909638" y="1470025"/>
            <a:ext cx="10464800" cy="4800600"/>
          </a:xfrm>
        </p:spPr>
        <p:txBody>
          <a:bodyPr rIns="228600"/>
          <a:lstStyle/>
          <a:p>
            <a:r>
              <a:rPr lang="en-US" altLang="en-US" dirty="0"/>
              <a:t>National Terrorism Advisory System (NTAS)</a:t>
            </a:r>
          </a:p>
          <a:p>
            <a:pPr lvl="1"/>
            <a:r>
              <a:rPr lang="en-US" altLang="en-US" dirty="0"/>
              <a:t>Alerts from the NTAS contain a summary of the threat and the actions that first responders, government agencies, and the public can take to maintain safety.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nSpc>
                <a:spcPct val="85000"/>
              </a:lnSpc>
            </a:pPr>
            <a:r>
              <a:rPr lang="en-US" altLang="en-US" dirty="0"/>
              <a:t>EMT Response to Terrorism </a:t>
            </a:r>
            <a:r>
              <a:rPr lang="en-US" altLang="en-US" sz="2000" b="0" dirty="0"/>
              <a:t>(3 of 3)</a:t>
            </a:r>
          </a:p>
        </p:txBody>
      </p:sp>
      <p:sp>
        <p:nvSpPr>
          <p:cNvPr id="19459" name="Rectangle 3"/>
          <p:cNvSpPr>
            <a:spLocks noGrp="1" noChangeArrowheads="1"/>
          </p:cNvSpPr>
          <p:nvPr>
            <p:ph type="body" idx="1"/>
          </p:nvPr>
        </p:nvSpPr>
        <p:spPr/>
        <p:txBody>
          <a:bodyPr rIns="228600"/>
          <a:lstStyle/>
          <a:p>
            <a:pPr>
              <a:spcBef>
                <a:spcPct val="35000"/>
              </a:spcBef>
            </a:pPr>
            <a:r>
              <a:rPr lang="en-US" altLang="en-US" dirty="0"/>
              <a:t>On every call, you must make the following observations:</a:t>
            </a:r>
          </a:p>
          <a:p>
            <a:pPr lvl="1">
              <a:spcBef>
                <a:spcPct val="35000"/>
              </a:spcBef>
            </a:pPr>
            <a:r>
              <a:rPr lang="en-US" altLang="en-US" dirty="0"/>
              <a:t>Type of location</a:t>
            </a:r>
          </a:p>
          <a:p>
            <a:pPr lvl="1">
              <a:spcBef>
                <a:spcPct val="35000"/>
              </a:spcBef>
            </a:pPr>
            <a:r>
              <a:rPr lang="en-US" altLang="en-US" dirty="0"/>
              <a:t>Type of call</a:t>
            </a:r>
          </a:p>
          <a:p>
            <a:pPr lvl="1">
              <a:spcBef>
                <a:spcPct val="35000"/>
              </a:spcBef>
            </a:pPr>
            <a:r>
              <a:rPr lang="en-US" altLang="en-US" dirty="0"/>
              <a:t>Number of patients</a:t>
            </a:r>
          </a:p>
          <a:p>
            <a:pPr lvl="1">
              <a:spcBef>
                <a:spcPct val="35000"/>
              </a:spcBef>
            </a:pPr>
            <a:r>
              <a:rPr lang="en-US" altLang="en-US" dirty="0"/>
              <a:t>Victims</a:t>
            </a:r>
            <a:r>
              <a:rPr lang="ja-JP" altLang="en-US" dirty="0"/>
              <a:t>’</a:t>
            </a:r>
            <a:r>
              <a:rPr lang="en-US" altLang="ja-JP" dirty="0"/>
              <a:t> statements</a:t>
            </a:r>
          </a:p>
          <a:p>
            <a:pPr lvl="1">
              <a:spcBef>
                <a:spcPct val="35000"/>
              </a:spcBef>
            </a:pPr>
            <a:r>
              <a:rPr lang="en-US" altLang="en-US" dirty="0"/>
              <a:t>Preincident indicators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nSpc>
                <a:spcPct val="85000"/>
              </a:lnSpc>
            </a:pPr>
            <a:r>
              <a:rPr lang="en-US" altLang="en-US" dirty="0"/>
              <a:t>Response Actions </a:t>
            </a:r>
            <a:r>
              <a:rPr lang="en-US" altLang="en-US" sz="2000" b="0" dirty="0"/>
              <a:t>(1 of 6)</a:t>
            </a:r>
          </a:p>
        </p:txBody>
      </p:sp>
      <p:sp>
        <p:nvSpPr>
          <p:cNvPr id="20483" name="Content Placeholder 2"/>
          <p:cNvSpPr>
            <a:spLocks noGrp="1"/>
          </p:cNvSpPr>
          <p:nvPr>
            <p:ph type="body" idx="1"/>
          </p:nvPr>
        </p:nvSpPr>
        <p:spPr/>
        <p:txBody>
          <a:bodyPr rIns="228600"/>
          <a:lstStyle/>
          <a:p>
            <a:pPr>
              <a:spcBef>
                <a:spcPct val="35000"/>
              </a:spcBef>
            </a:pPr>
            <a:r>
              <a:rPr lang="en-US" altLang="en-US" dirty="0"/>
              <a:t>Scene safety</a:t>
            </a:r>
          </a:p>
          <a:p>
            <a:pPr lvl="1">
              <a:spcBef>
                <a:spcPct val="35000"/>
              </a:spcBef>
            </a:pPr>
            <a:r>
              <a:rPr lang="en-US" altLang="en-US" dirty="0"/>
              <a:t>Stage your vehicle a safe distance away.</a:t>
            </a:r>
          </a:p>
          <a:p>
            <a:pPr lvl="1">
              <a:spcBef>
                <a:spcPct val="35000"/>
              </a:spcBef>
            </a:pPr>
            <a:r>
              <a:rPr lang="en-US" altLang="en-US" dirty="0"/>
              <a:t>Wait for law enforcement personnel.</a:t>
            </a:r>
          </a:p>
          <a:p>
            <a:pPr lvl="1">
              <a:spcBef>
                <a:spcPct val="35000"/>
              </a:spcBef>
            </a:pPr>
            <a:r>
              <a:rPr lang="en-US" altLang="en-US" dirty="0"/>
              <a:t>If you have any doubt, do not enter.</a:t>
            </a:r>
          </a:p>
          <a:p>
            <a:pPr lvl="1">
              <a:spcBef>
                <a:spcPct val="35000"/>
              </a:spcBef>
            </a:pPr>
            <a:r>
              <a:rPr lang="en-US" altLang="en-US" dirty="0"/>
              <a:t>The best location for staging is upwind and uphill from the incident.</a:t>
            </a:r>
          </a:p>
          <a:p>
            <a:r>
              <a:rPr lang="en-US" altLang="en-US" dirty="0"/>
              <a:t>Secondary device </a:t>
            </a:r>
          </a:p>
          <a:p>
            <a:pPr lvl="1">
              <a:spcBef>
                <a:spcPts val="900"/>
              </a:spcBef>
            </a:pPr>
            <a:r>
              <a:rPr lang="en-US" altLang="en-US" dirty="0"/>
              <a:t>Additional explosives set to explode after the initial bomb</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nSpc>
                <a:spcPct val="85000"/>
              </a:lnSpc>
            </a:pPr>
            <a:r>
              <a:rPr lang="en-US" altLang="en-US" dirty="0"/>
              <a:t>Response Actions </a:t>
            </a:r>
            <a:r>
              <a:rPr lang="en-US" altLang="en-US" sz="2000" b="0" dirty="0"/>
              <a:t>(2 of 6)</a:t>
            </a:r>
          </a:p>
        </p:txBody>
      </p:sp>
      <p:sp>
        <p:nvSpPr>
          <p:cNvPr id="2" name="Rectangle 1"/>
          <p:cNvSpPr/>
          <p:nvPr/>
        </p:nvSpPr>
        <p:spPr>
          <a:xfrm>
            <a:off x="1835530" y="5557554"/>
            <a:ext cx="4714047" cy="369332"/>
          </a:xfrm>
          <a:prstGeom prst="rect">
            <a:avLst/>
          </a:prstGeom>
        </p:spPr>
        <p:txBody>
          <a:bodyPr wrap="none">
            <a:spAutoFit/>
          </a:bodyPr>
          <a:lstStyle/>
          <a:p>
            <a:r>
              <a:rPr lang="en-US" b="1" dirty="0"/>
              <a:t>FIGURE 41-6 </a:t>
            </a:r>
            <a:r>
              <a:rPr lang="en-US" dirty="0"/>
              <a:t>Park your vehicle at a safe location.</a:t>
            </a:r>
          </a:p>
        </p:txBody>
      </p:sp>
      <p:sp>
        <p:nvSpPr>
          <p:cNvPr id="3" name="Rectangle 2"/>
          <p:cNvSpPr/>
          <p:nvPr/>
        </p:nvSpPr>
        <p:spPr>
          <a:xfrm>
            <a:off x="1835531" y="5894233"/>
            <a:ext cx="1819729"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Dennis MacDonald/</a:t>
            </a:r>
            <a:r>
              <a:rPr lang="en-US" sz="1000" dirty="0" err="1">
                <a:latin typeface="Arial" panose="020B0604020202020204" pitchFamily="34" charset="0"/>
                <a:cs typeface="Arial" panose="020B0604020202020204" pitchFamily="34" charset="0"/>
              </a:rPr>
              <a:t>Alamy</a:t>
            </a:r>
            <a:r>
              <a:rPr lang="en-US" sz="1000" dirty="0">
                <a:latin typeface="Arial" panose="020B0604020202020204" pitchFamily="34" charset="0"/>
                <a:cs typeface="Arial" panose="020B0604020202020204" pitchFamily="34" charset="0"/>
              </a:rPr>
              <a:t>.</a:t>
            </a:r>
          </a:p>
        </p:txBody>
      </p:sp>
      <p:pic>
        <p:nvPicPr>
          <p:cNvPr id="2050" name="Picture 2" descr="A photo shows a road accident with a vehicle involved. A few people are gathered together. An ambulance is see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531" y="1470025"/>
            <a:ext cx="8694090" cy="4065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nSpc>
                <a:spcPct val="85000"/>
              </a:lnSpc>
            </a:pPr>
            <a:r>
              <a:rPr lang="en-US" altLang="en-US" dirty="0"/>
              <a:t>Response Actions </a:t>
            </a:r>
            <a:r>
              <a:rPr lang="en-US" altLang="en-US" sz="2000" b="0" dirty="0"/>
              <a:t>(3 of 6)</a:t>
            </a:r>
          </a:p>
        </p:txBody>
      </p:sp>
      <p:sp>
        <p:nvSpPr>
          <p:cNvPr id="22531" name="Content Placeholder 2"/>
          <p:cNvSpPr>
            <a:spLocks noGrp="1"/>
          </p:cNvSpPr>
          <p:nvPr>
            <p:ph type="body" idx="1"/>
          </p:nvPr>
        </p:nvSpPr>
        <p:spPr>
          <a:xfrm>
            <a:off x="925830" y="1490870"/>
            <a:ext cx="9818370" cy="4699047"/>
          </a:xfrm>
        </p:spPr>
        <p:txBody>
          <a:bodyPr rIns="228600"/>
          <a:lstStyle/>
          <a:p>
            <a:pPr>
              <a:spcBef>
                <a:spcPct val="35000"/>
              </a:spcBef>
            </a:pPr>
            <a:r>
              <a:rPr lang="en-US" altLang="en-US" dirty="0"/>
              <a:t>Responder safety</a:t>
            </a:r>
          </a:p>
          <a:p>
            <a:pPr lvl="1">
              <a:spcBef>
                <a:spcPct val="35000"/>
              </a:spcBef>
            </a:pPr>
            <a:r>
              <a:rPr lang="en-US" altLang="en-US" dirty="0"/>
              <a:t>The best form of protection is preventing yourself from coming in contact with the agent.</a:t>
            </a:r>
          </a:p>
          <a:p>
            <a:pPr lvl="1">
              <a:spcBef>
                <a:spcPct val="35000"/>
              </a:spcBef>
            </a:pPr>
            <a:r>
              <a:rPr lang="en-US" altLang="en-US" dirty="0"/>
              <a:t>Contamination occurs when you have direct contact with the WMD.</a:t>
            </a:r>
          </a:p>
          <a:p>
            <a:pPr lvl="1">
              <a:spcBef>
                <a:spcPct val="35000"/>
              </a:spcBef>
            </a:pPr>
            <a:r>
              <a:rPr lang="en-US" altLang="en-US" dirty="0"/>
              <a:t>Cross-contamination occurs when you come in contact with a contaminated person.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nSpc>
                <a:spcPct val="85000"/>
              </a:lnSpc>
            </a:pPr>
            <a:r>
              <a:rPr lang="en-US" altLang="en-US" dirty="0"/>
              <a:t>Response Actions </a:t>
            </a:r>
            <a:r>
              <a:rPr lang="en-US" altLang="en-US" sz="2000" b="0" dirty="0"/>
              <a:t>(4 of 6)</a:t>
            </a:r>
          </a:p>
        </p:txBody>
      </p:sp>
      <p:sp>
        <p:nvSpPr>
          <p:cNvPr id="23555" name="Rectangle 3"/>
          <p:cNvSpPr>
            <a:spLocks noGrp="1" noChangeArrowheads="1"/>
          </p:cNvSpPr>
          <p:nvPr>
            <p:ph type="body" idx="1"/>
          </p:nvPr>
        </p:nvSpPr>
        <p:spPr/>
        <p:txBody>
          <a:bodyPr rIns="228600"/>
          <a:lstStyle/>
          <a:p>
            <a:pPr>
              <a:spcBef>
                <a:spcPct val="35000"/>
              </a:spcBef>
            </a:pPr>
            <a:r>
              <a:rPr lang="en-US" altLang="en-US" dirty="0"/>
              <a:t>Notification procedures</a:t>
            </a:r>
          </a:p>
          <a:p>
            <a:pPr lvl="1">
              <a:spcBef>
                <a:spcPct val="35000"/>
              </a:spcBef>
            </a:pPr>
            <a:r>
              <a:rPr lang="en-US" altLang="en-US" dirty="0"/>
              <a:t>Notify the dispatcher of:</a:t>
            </a:r>
          </a:p>
          <a:p>
            <a:pPr lvl="2">
              <a:spcBef>
                <a:spcPts val="900"/>
              </a:spcBef>
            </a:pPr>
            <a:r>
              <a:rPr lang="en-US" altLang="en-US" sz="2000" dirty="0"/>
              <a:t>The nature of the event</a:t>
            </a:r>
          </a:p>
          <a:p>
            <a:pPr lvl="2">
              <a:spcBef>
                <a:spcPts val="900"/>
              </a:spcBef>
            </a:pPr>
            <a:r>
              <a:rPr lang="en-US" altLang="en-US" sz="2000" dirty="0"/>
              <a:t>Any additional resources that may be required</a:t>
            </a:r>
          </a:p>
          <a:p>
            <a:pPr lvl="2">
              <a:spcBef>
                <a:spcPts val="900"/>
              </a:spcBef>
            </a:pPr>
            <a:r>
              <a:rPr lang="en-US" altLang="en-US" sz="2000" dirty="0"/>
              <a:t>The estimated number of patients</a:t>
            </a:r>
          </a:p>
          <a:p>
            <a:pPr lvl="2">
              <a:spcBef>
                <a:spcPts val="900"/>
              </a:spcBef>
            </a:pPr>
            <a:r>
              <a:rPr lang="en-US" altLang="en-US" sz="2000" dirty="0"/>
              <a:t>The upwind or optimal route of approach</a:t>
            </a:r>
          </a:p>
          <a:p>
            <a:pPr lvl="1">
              <a:spcBef>
                <a:spcPct val="35000"/>
              </a:spcBef>
            </a:pPr>
            <a:r>
              <a:rPr lang="en-US" altLang="en-US" dirty="0"/>
              <a:t>Establish a staging area.</a:t>
            </a:r>
          </a:p>
          <a:p>
            <a:pPr lvl="1">
              <a:spcBef>
                <a:spcPct val="35000"/>
              </a:spcBef>
            </a:pPr>
            <a:r>
              <a:rPr lang="en-US" altLang="en-US" dirty="0"/>
              <a:t>Trained responders in PPE are the only persons equipped to handle the WMD incident.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nSpc>
                <a:spcPct val="85000"/>
              </a:lnSpc>
            </a:pPr>
            <a:r>
              <a:rPr lang="en-US" altLang="en-US" dirty="0"/>
              <a:t>Response Actions </a:t>
            </a:r>
            <a:r>
              <a:rPr lang="en-US" altLang="en-US" sz="2000" b="0" dirty="0"/>
              <a:t>(5 of 6)</a:t>
            </a:r>
          </a:p>
        </p:txBody>
      </p:sp>
      <p:sp>
        <p:nvSpPr>
          <p:cNvPr id="24579" name="Rectangle 3"/>
          <p:cNvSpPr>
            <a:spLocks noGrp="1" noChangeArrowheads="1"/>
          </p:cNvSpPr>
          <p:nvPr>
            <p:ph type="body" idx="1"/>
          </p:nvPr>
        </p:nvSpPr>
        <p:spPr/>
        <p:txBody>
          <a:bodyPr rIns="228600"/>
          <a:lstStyle/>
          <a:p>
            <a:pPr>
              <a:spcBef>
                <a:spcPct val="35000"/>
              </a:spcBef>
            </a:pPr>
            <a:r>
              <a:rPr lang="en-US" altLang="en-US" dirty="0"/>
              <a:t>Establishing command</a:t>
            </a:r>
          </a:p>
          <a:p>
            <a:pPr lvl="1">
              <a:spcBef>
                <a:spcPct val="35000"/>
              </a:spcBef>
            </a:pPr>
            <a:r>
              <a:rPr lang="en-US" altLang="en-US" dirty="0"/>
              <a:t>You may need to establish command until additional personnel arrive.</a:t>
            </a:r>
          </a:p>
          <a:p>
            <a:pPr lvl="1">
              <a:spcBef>
                <a:spcPct val="35000"/>
              </a:spcBef>
            </a:pPr>
            <a:r>
              <a:rPr lang="en-US" altLang="en-US" dirty="0"/>
              <a:t>You and other EMTs may function as:</a:t>
            </a:r>
          </a:p>
          <a:p>
            <a:pPr lvl="2">
              <a:spcBef>
                <a:spcPts val="900"/>
              </a:spcBef>
            </a:pPr>
            <a:r>
              <a:rPr lang="en-US" altLang="en-US" sz="2000" dirty="0"/>
              <a:t>Medical branch directors</a:t>
            </a:r>
          </a:p>
          <a:p>
            <a:pPr lvl="2">
              <a:spcBef>
                <a:spcPts val="900"/>
              </a:spcBef>
            </a:pPr>
            <a:r>
              <a:rPr lang="en-US" altLang="en-US" sz="2000" dirty="0"/>
              <a:t>Triage, treatment, or transportation supervisors</a:t>
            </a:r>
          </a:p>
          <a:p>
            <a:pPr lvl="2">
              <a:spcBef>
                <a:spcPts val="900"/>
              </a:spcBef>
            </a:pPr>
            <a:r>
              <a:rPr lang="en-US" altLang="en-US" sz="2000" dirty="0"/>
              <a:t>Logistics officers</a:t>
            </a:r>
          </a:p>
          <a:p>
            <a:pPr lvl="2">
              <a:spcBef>
                <a:spcPts val="900"/>
              </a:spcBef>
            </a:pPr>
            <a:r>
              <a:rPr lang="en-US" altLang="en-US" sz="2000" dirty="0"/>
              <a:t>Command and general staff</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nSpc>
                <a:spcPct val="85000"/>
              </a:lnSpc>
            </a:pPr>
            <a:r>
              <a:rPr lang="en-US" altLang="en-US" dirty="0"/>
              <a:t>Response Actions </a:t>
            </a:r>
            <a:r>
              <a:rPr lang="en-US" altLang="en-US" sz="2000" b="0" dirty="0"/>
              <a:t>(6 of 6)</a:t>
            </a:r>
          </a:p>
        </p:txBody>
      </p:sp>
      <p:sp>
        <p:nvSpPr>
          <p:cNvPr id="25603" name="Rectangle 3"/>
          <p:cNvSpPr>
            <a:spLocks noGrp="1" noChangeArrowheads="1"/>
          </p:cNvSpPr>
          <p:nvPr>
            <p:ph type="body" idx="1"/>
          </p:nvPr>
        </p:nvSpPr>
        <p:spPr/>
        <p:txBody>
          <a:bodyPr rIns="228600"/>
          <a:lstStyle/>
          <a:p>
            <a:r>
              <a:rPr lang="en-US" altLang="en-US" dirty="0"/>
              <a:t>Reassessing scene safety</a:t>
            </a:r>
          </a:p>
          <a:p>
            <a:pPr lvl="1">
              <a:spcBef>
                <a:spcPts val="900"/>
              </a:spcBef>
            </a:pPr>
            <a:r>
              <a:rPr lang="en-US" altLang="en-US" dirty="0"/>
              <a:t>Constantly assess and reassess the scene for safety.</a:t>
            </a:r>
          </a:p>
          <a:p>
            <a:pPr lvl="1">
              <a:spcBef>
                <a:spcPts val="900"/>
              </a:spcBef>
            </a:pPr>
            <a:r>
              <a:rPr lang="en-US" altLang="en-US" dirty="0"/>
              <a:t>This is an important component of situational awareness.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nSpc>
                <a:spcPct val="85000"/>
              </a:lnSpc>
            </a:pPr>
            <a:r>
              <a:rPr lang="en-US" altLang="en-US" dirty="0"/>
              <a:t>Chemical Agents </a:t>
            </a:r>
            <a:r>
              <a:rPr lang="en-US" altLang="en-US" sz="2000" b="0" dirty="0"/>
              <a:t>(1 of 2)</a:t>
            </a:r>
          </a:p>
        </p:txBody>
      </p:sp>
      <p:sp>
        <p:nvSpPr>
          <p:cNvPr id="26627" name="Content Placeholder 2"/>
          <p:cNvSpPr>
            <a:spLocks noGrp="1"/>
          </p:cNvSpPr>
          <p:nvPr>
            <p:ph type="body" idx="1"/>
          </p:nvPr>
        </p:nvSpPr>
        <p:spPr/>
        <p:txBody>
          <a:bodyPr rIns="228600"/>
          <a:lstStyle/>
          <a:p>
            <a:pPr>
              <a:spcBef>
                <a:spcPct val="35000"/>
              </a:spcBef>
            </a:pPr>
            <a:r>
              <a:rPr lang="en-US" altLang="en-US" dirty="0"/>
              <a:t>Liquids or gases that are dispersed to kill or injure</a:t>
            </a:r>
          </a:p>
          <a:p>
            <a:pPr lvl="1">
              <a:spcBef>
                <a:spcPct val="35000"/>
              </a:spcBef>
            </a:pPr>
            <a:r>
              <a:rPr lang="en-US" altLang="en-US" dirty="0"/>
              <a:t>Persistent (nonvolatile) agents can remain on a surface for long periods.</a:t>
            </a:r>
          </a:p>
          <a:p>
            <a:pPr lvl="1">
              <a:spcBef>
                <a:spcPct val="35000"/>
              </a:spcBef>
            </a:pPr>
            <a:r>
              <a:rPr lang="en-US" altLang="en-US" dirty="0"/>
              <a:t>Nonpersistent (volatile) agents evaporate rapidly.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nSpc>
                <a:spcPct val="85000"/>
              </a:lnSpc>
            </a:pPr>
            <a:r>
              <a:rPr lang="en-US" altLang="en-US" dirty="0"/>
              <a:t>Chemical Agents </a:t>
            </a:r>
            <a:r>
              <a:rPr lang="en-US" altLang="en-US" sz="2000" b="0" dirty="0"/>
              <a:t>(2 of 2)</a:t>
            </a:r>
          </a:p>
        </p:txBody>
      </p:sp>
      <p:sp>
        <p:nvSpPr>
          <p:cNvPr id="27651" name="Rectangle 3"/>
          <p:cNvSpPr>
            <a:spLocks noGrp="1" noChangeArrowheads="1"/>
          </p:cNvSpPr>
          <p:nvPr>
            <p:ph type="body" idx="1"/>
          </p:nvPr>
        </p:nvSpPr>
        <p:spPr/>
        <p:txBody>
          <a:bodyPr rIns="228600"/>
          <a:lstStyle/>
          <a:p>
            <a:pPr>
              <a:spcBef>
                <a:spcPct val="35000"/>
              </a:spcBef>
            </a:pPr>
            <a:r>
              <a:rPr lang="en-US" altLang="en-US" dirty="0"/>
              <a:t>Route of exposure is how the agent most effectively enters the body.</a:t>
            </a:r>
          </a:p>
          <a:p>
            <a:pPr lvl="1">
              <a:spcBef>
                <a:spcPct val="35000"/>
              </a:spcBef>
            </a:pPr>
            <a:r>
              <a:rPr lang="en-US" altLang="en-US" dirty="0"/>
              <a:t>Agents with a vapor hazard enter through the respiratory tract in the form of vapors.</a:t>
            </a:r>
          </a:p>
          <a:p>
            <a:pPr lvl="1">
              <a:spcBef>
                <a:spcPct val="35000"/>
              </a:spcBef>
            </a:pPr>
            <a:r>
              <a:rPr lang="en-US" altLang="en-US" dirty="0"/>
              <a:t>Agents with a contact hazard (or skin hazard) give off very little vapor or no vapors and enter the body through the skin.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85000"/>
              </a:lnSpc>
            </a:pPr>
            <a:r>
              <a:rPr lang="en-US" altLang="en-US" dirty="0"/>
              <a:t>National EMS Education Standard Competencies </a:t>
            </a:r>
            <a:r>
              <a:rPr lang="en-US" altLang="en-US" sz="2000" b="0" dirty="0"/>
              <a:t>(2 of 2)</a:t>
            </a:r>
          </a:p>
        </p:txBody>
      </p:sp>
      <p:sp>
        <p:nvSpPr>
          <p:cNvPr id="5123"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Mass-Casualty Incidents Due to Terrorism and Disaster</a:t>
            </a:r>
          </a:p>
          <a:p>
            <a:pPr eaLnBrk="1" hangingPunct="1">
              <a:spcBef>
                <a:spcPct val="35000"/>
              </a:spcBef>
            </a:pPr>
            <a:r>
              <a:rPr lang="en-US" altLang="en-US" dirty="0"/>
              <a:t>Risks and responsibilities of operating on the scene of a natural or man-made disaster</a:t>
            </a:r>
          </a:p>
          <a:p>
            <a:pPr>
              <a:buFontTx/>
              <a:buNone/>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nSpc>
                <a:spcPct val="85000"/>
              </a:lnSpc>
            </a:pPr>
            <a:r>
              <a:rPr lang="en-US" altLang="en-US" dirty="0"/>
              <a:t>Vesicants </a:t>
            </a:r>
            <a:r>
              <a:rPr lang="en-US" altLang="en-US" sz="2000" b="0" dirty="0"/>
              <a:t>(1 of 5)</a:t>
            </a:r>
          </a:p>
        </p:txBody>
      </p:sp>
      <p:sp>
        <p:nvSpPr>
          <p:cNvPr id="28675" name="Content Placeholder 2"/>
          <p:cNvSpPr>
            <a:spLocks noGrp="1"/>
          </p:cNvSpPr>
          <p:nvPr>
            <p:ph type="body" idx="1"/>
          </p:nvPr>
        </p:nvSpPr>
        <p:spPr/>
        <p:txBody>
          <a:bodyPr rIns="228600"/>
          <a:lstStyle/>
          <a:p>
            <a:pPr>
              <a:spcBef>
                <a:spcPct val="35000"/>
              </a:spcBef>
            </a:pPr>
            <a:r>
              <a:rPr lang="en-US" altLang="en-US" dirty="0"/>
              <a:t>Primary route is the skin (contact).</a:t>
            </a:r>
          </a:p>
          <a:p>
            <a:pPr lvl="1">
              <a:spcBef>
                <a:spcPct val="35000"/>
              </a:spcBef>
            </a:pPr>
            <a:r>
              <a:rPr lang="en-US" altLang="en-US" dirty="0"/>
              <a:t>If vesicants are left on the skin long enough, they produce vapors that can enter the respiratory tract.</a:t>
            </a:r>
          </a:p>
          <a:p>
            <a:pPr>
              <a:spcBef>
                <a:spcPct val="35000"/>
              </a:spcBef>
            </a:pPr>
            <a:r>
              <a:rPr lang="en-US" altLang="en-US" dirty="0"/>
              <a:t>Cause burnlike blisters to form on the victim</a:t>
            </a:r>
            <a:r>
              <a:rPr lang="ja-JP" altLang="en-US" dirty="0"/>
              <a:t>’</a:t>
            </a:r>
            <a:r>
              <a:rPr lang="en-US" altLang="ja-JP" dirty="0"/>
              <a:t>s skin and in the respiratory tract</a:t>
            </a:r>
          </a:p>
          <a:p>
            <a:pPr>
              <a:spcBef>
                <a:spcPct val="35000"/>
              </a:spcBef>
            </a:pPr>
            <a:r>
              <a:rPr lang="en-US" altLang="en-US" dirty="0"/>
              <a:t>Usually cause the most damage to damp or moist areas of the body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nSpc>
                <a:spcPct val="85000"/>
              </a:lnSpc>
            </a:pPr>
            <a:r>
              <a:rPr lang="en-US" altLang="en-US" dirty="0"/>
              <a:t>Vesicants </a:t>
            </a:r>
            <a:r>
              <a:rPr lang="en-US" altLang="en-US" sz="2000" b="0" dirty="0"/>
              <a:t>(2 of 5)</a:t>
            </a:r>
          </a:p>
        </p:txBody>
      </p:sp>
      <p:sp>
        <p:nvSpPr>
          <p:cNvPr id="29699" name="Content Placeholder 2"/>
          <p:cNvSpPr>
            <a:spLocks noGrp="1"/>
          </p:cNvSpPr>
          <p:nvPr>
            <p:ph type="body" idx="1"/>
          </p:nvPr>
        </p:nvSpPr>
        <p:spPr/>
        <p:txBody>
          <a:bodyPr rIns="228600"/>
          <a:lstStyle/>
          <a:p>
            <a:pPr>
              <a:spcBef>
                <a:spcPct val="35000"/>
              </a:spcBef>
            </a:pPr>
            <a:r>
              <a:rPr lang="en-US" altLang="en-US" dirty="0"/>
              <a:t>Signs of vesicant exposure on the skin:</a:t>
            </a:r>
          </a:p>
          <a:p>
            <a:pPr lvl="1">
              <a:spcBef>
                <a:spcPct val="35000"/>
              </a:spcBef>
            </a:pPr>
            <a:r>
              <a:rPr lang="en-US" altLang="en-US" dirty="0"/>
              <a:t>Skin irritation, burning, and reddening</a:t>
            </a:r>
          </a:p>
          <a:p>
            <a:pPr lvl="1">
              <a:spcBef>
                <a:spcPct val="35000"/>
              </a:spcBef>
            </a:pPr>
            <a:r>
              <a:rPr lang="en-US" altLang="en-US" dirty="0"/>
              <a:t>Immediate, intense skin pain</a:t>
            </a:r>
          </a:p>
          <a:p>
            <a:pPr lvl="1">
              <a:spcBef>
                <a:spcPct val="35000"/>
              </a:spcBef>
            </a:pPr>
            <a:r>
              <a:rPr lang="en-US" altLang="en-US" dirty="0"/>
              <a:t>Formation of large blisters</a:t>
            </a:r>
          </a:p>
          <a:p>
            <a:pPr lvl="1">
              <a:spcBef>
                <a:spcPct val="35000"/>
              </a:spcBef>
            </a:pPr>
            <a:r>
              <a:rPr lang="en-US" altLang="en-US" dirty="0"/>
              <a:t>Gray discoloration of skin</a:t>
            </a:r>
          </a:p>
          <a:p>
            <a:pPr lvl="1">
              <a:spcBef>
                <a:spcPct val="35000"/>
              </a:spcBef>
            </a:pPr>
            <a:r>
              <a:rPr lang="en-US" altLang="en-US" dirty="0"/>
              <a:t>Swollen and closed or irritated eyes</a:t>
            </a:r>
          </a:p>
          <a:p>
            <a:pPr lvl="1">
              <a:spcBef>
                <a:spcPct val="35000"/>
              </a:spcBef>
            </a:pPr>
            <a:r>
              <a:rPr lang="en-US" altLang="en-US" dirty="0"/>
              <a:t>Permanent eye injury (including blindness)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nSpc>
                <a:spcPct val="85000"/>
              </a:lnSpc>
            </a:pPr>
            <a:r>
              <a:rPr lang="en-US" altLang="en-US" dirty="0"/>
              <a:t>Vesicants </a:t>
            </a:r>
            <a:r>
              <a:rPr lang="en-US" altLang="en-US" sz="2000" b="0" dirty="0"/>
              <a:t>(3 of 5)</a:t>
            </a:r>
          </a:p>
        </p:txBody>
      </p:sp>
      <p:sp>
        <p:nvSpPr>
          <p:cNvPr id="30723" name="Rectangle 3"/>
          <p:cNvSpPr>
            <a:spLocks noGrp="1" noChangeArrowheads="1"/>
          </p:cNvSpPr>
          <p:nvPr>
            <p:ph type="body" idx="1"/>
          </p:nvPr>
        </p:nvSpPr>
        <p:spPr/>
        <p:txBody>
          <a:bodyPr rIns="228600"/>
          <a:lstStyle/>
          <a:p>
            <a:pPr>
              <a:spcBef>
                <a:spcPct val="35000"/>
              </a:spcBef>
            </a:pPr>
            <a:r>
              <a:rPr lang="en-US" altLang="en-US" dirty="0"/>
              <a:t>Sulfur mustard (H)</a:t>
            </a:r>
          </a:p>
          <a:p>
            <a:pPr lvl="1">
              <a:spcBef>
                <a:spcPct val="35000"/>
              </a:spcBef>
            </a:pPr>
            <a:r>
              <a:rPr lang="en-US" altLang="en-US" dirty="0"/>
              <a:t>Brown-yellow oily substance</a:t>
            </a:r>
          </a:p>
          <a:p>
            <a:pPr lvl="1">
              <a:spcBef>
                <a:spcPct val="35000"/>
              </a:spcBef>
            </a:pPr>
            <a:r>
              <a:rPr lang="en-US" altLang="en-US" dirty="0"/>
              <a:t>Generally considered very persistent</a:t>
            </a:r>
          </a:p>
          <a:p>
            <a:pPr lvl="1">
              <a:spcBef>
                <a:spcPct val="35000"/>
              </a:spcBef>
            </a:pPr>
            <a:r>
              <a:rPr lang="en-US" altLang="en-US" dirty="0"/>
              <a:t>Begins an irreversible process of damage to the cells</a:t>
            </a:r>
          </a:p>
          <a:p>
            <a:pPr lvl="1">
              <a:spcBef>
                <a:spcPct val="35000"/>
              </a:spcBef>
            </a:pPr>
            <a:r>
              <a:rPr lang="en-US" altLang="en-US" dirty="0"/>
              <a:t>Attacks vulnerable cells within the bone marrow and depletes the body</a:t>
            </a:r>
            <a:r>
              <a:rPr lang="ja-JP" altLang="en-US" dirty="0"/>
              <a:t>’</a:t>
            </a:r>
            <a:r>
              <a:rPr lang="en-US" altLang="ja-JP" dirty="0"/>
              <a:t>s ability to reproduce white blood cells</a:t>
            </a:r>
          </a:p>
          <a:p>
            <a:pPr lvl="1">
              <a:spcBef>
                <a:spcPct val="35000"/>
              </a:spcBef>
            </a:pPr>
            <a:r>
              <a:rPr lang="en-US" altLang="en-US" dirty="0"/>
              <a:t>Sulfur mustard vapors can be inhaled, creating upper and lower airway compromise.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nSpc>
                <a:spcPct val="85000"/>
              </a:lnSpc>
            </a:pPr>
            <a:r>
              <a:rPr lang="en-US" altLang="en-US" dirty="0"/>
              <a:t>Vesicants </a:t>
            </a:r>
            <a:r>
              <a:rPr lang="en-US" altLang="en-US" sz="2000" b="0" dirty="0"/>
              <a:t>(4 of 5)</a:t>
            </a:r>
          </a:p>
        </p:txBody>
      </p:sp>
      <p:sp>
        <p:nvSpPr>
          <p:cNvPr id="31747" name="Rectangle 3"/>
          <p:cNvSpPr>
            <a:spLocks noGrp="1" noChangeArrowheads="1"/>
          </p:cNvSpPr>
          <p:nvPr>
            <p:ph type="body" idx="1"/>
          </p:nvPr>
        </p:nvSpPr>
        <p:spPr/>
        <p:txBody>
          <a:bodyPr rIns="228600"/>
          <a:lstStyle/>
          <a:p>
            <a:pPr>
              <a:spcBef>
                <a:spcPct val="35000"/>
              </a:spcBef>
            </a:pPr>
            <a:r>
              <a:rPr lang="en-US" altLang="en-US" dirty="0"/>
              <a:t>Lewisite (L) and phosgene oxime (CX)</a:t>
            </a:r>
          </a:p>
          <a:p>
            <a:pPr lvl="1">
              <a:spcBef>
                <a:spcPct val="35000"/>
              </a:spcBef>
            </a:pPr>
            <a:r>
              <a:rPr lang="en-US" altLang="en-US" dirty="0"/>
              <a:t>Produce blister wounds very similar to those caused by mustard</a:t>
            </a:r>
          </a:p>
          <a:p>
            <a:pPr lvl="1">
              <a:spcBef>
                <a:spcPct val="35000"/>
              </a:spcBef>
            </a:pPr>
            <a:r>
              <a:rPr lang="en-US" altLang="en-US" dirty="0"/>
              <a:t>Produce immediate intense pain and discomfort when contact is made</a:t>
            </a:r>
          </a:p>
          <a:p>
            <a:pPr lvl="1">
              <a:spcBef>
                <a:spcPct val="35000"/>
              </a:spcBef>
            </a:pPr>
            <a:r>
              <a:rPr lang="en-US" altLang="en-US" dirty="0"/>
              <a:t>The patient may have a gray discoloration at the contaminated site.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nSpc>
                <a:spcPct val="85000"/>
              </a:lnSpc>
            </a:pPr>
            <a:r>
              <a:rPr lang="en-US" altLang="en-US" dirty="0"/>
              <a:t>Vesicants </a:t>
            </a:r>
            <a:r>
              <a:rPr lang="en-US" altLang="en-US" sz="2000" b="0" dirty="0"/>
              <a:t>(5 of 5)</a:t>
            </a:r>
          </a:p>
        </p:txBody>
      </p:sp>
      <p:sp>
        <p:nvSpPr>
          <p:cNvPr id="32771" name="Rectangle 3"/>
          <p:cNvSpPr>
            <a:spLocks noGrp="1" noChangeArrowheads="1"/>
          </p:cNvSpPr>
          <p:nvPr>
            <p:ph type="body" idx="1"/>
          </p:nvPr>
        </p:nvSpPr>
        <p:spPr/>
        <p:txBody>
          <a:bodyPr rIns="228600"/>
          <a:lstStyle/>
          <a:p>
            <a:pPr>
              <a:spcBef>
                <a:spcPct val="35000"/>
              </a:spcBef>
            </a:pPr>
            <a:r>
              <a:rPr lang="en-US" altLang="en-US" dirty="0"/>
              <a:t>Vesicant agent treatment</a:t>
            </a:r>
          </a:p>
          <a:p>
            <a:pPr lvl="1">
              <a:spcBef>
                <a:spcPct val="35000"/>
              </a:spcBef>
            </a:pPr>
            <a:r>
              <a:rPr lang="en-US" altLang="en-US" dirty="0"/>
              <a:t>No antidotes for mustard or CX exposure</a:t>
            </a:r>
          </a:p>
          <a:p>
            <a:pPr lvl="1">
              <a:spcBef>
                <a:spcPct val="35000"/>
              </a:spcBef>
            </a:pPr>
            <a:r>
              <a:rPr lang="en-US" altLang="en-US" dirty="0"/>
              <a:t>Ensure that the patient has been decontaminated before treatment is initiated.</a:t>
            </a:r>
          </a:p>
          <a:p>
            <a:pPr lvl="1">
              <a:spcBef>
                <a:spcPct val="35000"/>
              </a:spcBef>
            </a:pPr>
            <a:r>
              <a:rPr lang="en-US" altLang="en-US" dirty="0"/>
              <a:t>If agent has been inhaled, the patient may require prompt airway support. </a:t>
            </a:r>
          </a:p>
          <a:p>
            <a:pPr lvl="1">
              <a:spcBef>
                <a:spcPct val="35000"/>
              </a:spcBef>
            </a:pPr>
            <a:r>
              <a:rPr lang="en-US" altLang="en-US" dirty="0"/>
              <a:t>Initiate transport as soon as possible.</a:t>
            </a:r>
          </a:p>
          <a:p>
            <a:pPr lvl="1">
              <a:spcBef>
                <a:spcPct val="35000"/>
              </a:spcBef>
            </a:pPr>
            <a:r>
              <a:rPr lang="en-US" altLang="en-US" dirty="0"/>
              <a:t>Generally, burn centers are best equipped to handle the wounds and infections.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nSpc>
                <a:spcPct val="85000"/>
              </a:lnSpc>
            </a:pPr>
            <a:r>
              <a:rPr lang="en-US" altLang="en-US" dirty="0"/>
              <a:t>Pulmonary Agents </a:t>
            </a:r>
            <a:r>
              <a:rPr lang="en-US" altLang="en-US" sz="2000" b="0" dirty="0"/>
              <a:t>(1 of 4)</a:t>
            </a:r>
          </a:p>
        </p:txBody>
      </p:sp>
      <p:sp>
        <p:nvSpPr>
          <p:cNvPr id="33795" name="Content Placeholder 2"/>
          <p:cNvSpPr>
            <a:spLocks noGrp="1"/>
          </p:cNvSpPr>
          <p:nvPr>
            <p:ph type="body" idx="1"/>
          </p:nvPr>
        </p:nvSpPr>
        <p:spPr/>
        <p:txBody>
          <a:bodyPr rIns="228600"/>
          <a:lstStyle/>
          <a:p>
            <a:pPr>
              <a:spcBef>
                <a:spcPct val="35000"/>
              </a:spcBef>
            </a:pPr>
            <a:r>
              <a:rPr lang="en-US" altLang="en-US" dirty="0"/>
              <a:t>Gases that cause immediate harm to persons exposed to them</a:t>
            </a:r>
          </a:p>
          <a:p>
            <a:pPr>
              <a:spcBef>
                <a:spcPct val="35000"/>
              </a:spcBef>
            </a:pPr>
            <a:r>
              <a:rPr lang="en-US" altLang="en-US" dirty="0"/>
              <a:t>Primary route is through the respiratory tract.</a:t>
            </a:r>
          </a:p>
          <a:p>
            <a:pPr lvl="1">
              <a:spcBef>
                <a:spcPts val="900"/>
              </a:spcBef>
            </a:pPr>
            <a:r>
              <a:rPr lang="en-US" altLang="en-US" dirty="0"/>
              <a:t>Once inside the lungs, they damage the lung tissue and fluid leaks into the lungs.</a:t>
            </a:r>
          </a:p>
          <a:p>
            <a:pPr lvl="1">
              <a:spcBef>
                <a:spcPts val="900"/>
              </a:spcBef>
            </a:pPr>
            <a:r>
              <a:rPr lang="en-US" altLang="en-US" dirty="0"/>
              <a:t>Pulmonary edema develops, resulting in difficulty breathing because of severely impaired gas exchange.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nSpc>
                <a:spcPct val="85000"/>
              </a:lnSpc>
            </a:pPr>
            <a:r>
              <a:rPr lang="en-US" altLang="en-US" dirty="0"/>
              <a:t>Pulmonary Agents </a:t>
            </a:r>
            <a:r>
              <a:rPr lang="en-US" altLang="en-US" sz="2000" b="0" dirty="0"/>
              <a:t>(2 of 4)</a:t>
            </a:r>
          </a:p>
        </p:txBody>
      </p:sp>
      <p:sp>
        <p:nvSpPr>
          <p:cNvPr id="34819" name="Rectangle 3"/>
          <p:cNvSpPr>
            <a:spLocks noGrp="1" noChangeArrowheads="1"/>
          </p:cNvSpPr>
          <p:nvPr>
            <p:ph type="body" idx="1"/>
          </p:nvPr>
        </p:nvSpPr>
        <p:spPr/>
        <p:txBody>
          <a:bodyPr rIns="228600"/>
          <a:lstStyle/>
          <a:p>
            <a:pPr>
              <a:spcBef>
                <a:spcPct val="35000"/>
              </a:spcBef>
            </a:pPr>
            <a:r>
              <a:rPr lang="en-US" altLang="en-US" dirty="0"/>
              <a:t>Chlorine (Cl)</a:t>
            </a:r>
          </a:p>
          <a:p>
            <a:pPr lvl="1">
              <a:spcBef>
                <a:spcPct val="35000"/>
              </a:spcBef>
            </a:pPr>
            <a:r>
              <a:rPr lang="en-US" altLang="en-US" dirty="0"/>
              <a:t>First chemical agent ever used in warfare</a:t>
            </a:r>
          </a:p>
          <a:p>
            <a:pPr lvl="1">
              <a:spcBef>
                <a:spcPct val="35000"/>
              </a:spcBef>
            </a:pPr>
            <a:r>
              <a:rPr lang="en-US" altLang="en-US" dirty="0"/>
              <a:t>Initially, produces upper airway irritation and a choking sensation</a:t>
            </a:r>
          </a:p>
          <a:p>
            <a:pPr lvl="1">
              <a:spcBef>
                <a:spcPct val="35000"/>
              </a:spcBef>
            </a:pPr>
            <a:r>
              <a:rPr lang="en-US" altLang="en-US" dirty="0"/>
              <a:t>Patient may later experience:</a:t>
            </a:r>
          </a:p>
          <a:p>
            <a:pPr lvl="2">
              <a:spcBef>
                <a:spcPts val="900"/>
              </a:spcBef>
            </a:pPr>
            <a:r>
              <a:rPr lang="en-US" altLang="en-US" sz="2000" dirty="0"/>
              <a:t>Shortness of breath</a:t>
            </a:r>
          </a:p>
          <a:p>
            <a:pPr lvl="2">
              <a:spcBef>
                <a:spcPts val="900"/>
              </a:spcBef>
            </a:pPr>
            <a:r>
              <a:rPr lang="en-US" altLang="en-US" sz="2000" dirty="0"/>
              <a:t>Chest tightness</a:t>
            </a:r>
          </a:p>
          <a:p>
            <a:pPr lvl="2">
              <a:spcBef>
                <a:spcPts val="900"/>
              </a:spcBef>
            </a:pPr>
            <a:r>
              <a:rPr lang="en-US" altLang="en-US" sz="2000" dirty="0"/>
              <a:t>Hoarseness and stridor</a:t>
            </a:r>
          </a:p>
          <a:p>
            <a:pPr lvl="2">
              <a:spcBef>
                <a:spcPts val="900"/>
              </a:spcBef>
            </a:pPr>
            <a:r>
              <a:rPr lang="en-US" altLang="en-US" sz="2000" dirty="0"/>
              <a:t>Gasping and coughing</a:t>
            </a:r>
          </a:p>
          <a:p>
            <a:pPr lvl="2">
              <a:spcBef>
                <a:spcPts val="900"/>
              </a:spcBef>
            </a:pPr>
            <a:r>
              <a:rPr lang="en-US" altLang="en-US" sz="2000" dirty="0"/>
              <a:t>Pulmonary edema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nSpc>
                <a:spcPct val="85000"/>
              </a:lnSpc>
            </a:pPr>
            <a:r>
              <a:rPr lang="en-US" altLang="en-US" dirty="0"/>
              <a:t>Pulmonary Agents </a:t>
            </a:r>
            <a:r>
              <a:rPr lang="en-US" altLang="en-US" sz="2000" b="0" dirty="0"/>
              <a:t>(3 of 4)</a:t>
            </a:r>
          </a:p>
        </p:txBody>
      </p:sp>
      <p:sp>
        <p:nvSpPr>
          <p:cNvPr id="35843" name="Rectangle 3"/>
          <p:cNvSpPr>
            <a:spLocks noGrp="1" noChangeArrowheads="1"/>
          </p:cNvSpPr>
          <p:nvPr>
            <p:ph type="body" idx="1"/>
          </p:nvPr>
        </p:nvSpPr>
        <p:spPr/>
        <p:txBody>
          <a:bodyPr rIns="228600"/>
          <a:lstStyle/>
          <a:p>
            <a:pPr>
              <a:spcBef>
                <a:spcPct val="35000"/>
              </a:spcBef>
            </a:pPr>
            <a:r>
              <a:rPr lang="en-US" altLang="en-US" dirty="0"/>
              <a:t>Phosgene</a:t>
            </a:r>
          </a:p>
          <a:p>
            <a:pPr lvl="1">
              <a:spcBef>
                <a:spcPct val="35000"/>
              </a:spcBef>
            </a:pPr>
            <a:r>
              <a:rPr lang="en-US" altLang="en-US" dirty="0"/>
              <a:t>Product of combustion</a:t>
            </a:r>
          </a:p>
          <a:p>
            <a:pPr lvl="1">
              <a:spcBef>
                <a:spcPct val="35000"/>
              </a:spcBef>
            </a:pPr>
            <a:r>
              <a:rPr lang="en-US" altLang="en-US" dirty="0"/>
              <a:t>Very potent agent with a delayed onset of symptoms</a:t>
            </a:r>
          </a:p>
          <a:p>
            <a:pPr lvl="1">
              <a:spcBef>
                <a:spcPct val="35000"/>
              </a:spcBef>
            </a:pPr>
            <a:r>
              <a:rPr lang="en-US" altLang="en-US" dirty="0"/>
              <a:t>Initially, a mild exposure may include:</a:t>
            </a:r>
          </a:p>
          <a:p>
            <a:pPr lvl="2">
              <a:spcBef>
                <a:spcPts val="800"/>
              </a:spcBef>
            </a:pPr>
            <a:r>
              <a:rPr lang="en-US" altLang="en-US" sz="2000" dirty="0"/>
              <a:t>Nausea</a:t>
            </a:r>
          </a:p>
          <a:p>
            <a:pPr lvl="2">
              <a:spcBef>
                <a:spcPts val="800"/>
              </a:spcBef>
            </a:pPr>
            <a:r>
              <a:rPr lang="en-US" altLang="en-US" sz="2000" dirty="0"/>
              <a:t>Chest tightness</a:t>
            </a:r>
          </a:p>
          <a:p>
            <a:pPr lvl="2">
              <a:spcBef>
                <a:spcPts val="800"/>
              </a:spcBef>
            </a:pPr>
            <a:r>
              <a:rPr lang="en-US" altLang="en-US" sz="2000" dirty="0"/>
              <a:t>Severe cough</a:t>
            </a:r>
          </a:p>
          <a:p>
            <a:pPr lvl="2">
              <a:spcBef>
                <a:spcPts val="800"/>
              </a:spcBef>
            </a:pPr>
            <a:r>
              <a:rPr lang="en-US" altLang="en-US" sz="2000" dirty="0"/>
              <a:t>Dyspnea on exertion</a:t>
            </a:r>
          </a:p>
          <a:p>
            <a:pPr lvl="2">
              <a:spcBef>
                <a:spcPts val="800"/>
              </a:spcBef>
            </a:pPr>
            <a:r>
              <a:rPr lang="en-US" altLang="en-US" sz="2000" dirty="0"/>
              <a:t>Pulmonary edema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nSpc>
                <a:spcPct val="85000"/>
              </a:lnSpc>
            </a:pPr>
            <a:r>
              <a:rPr lang="en-US" altLang="en-US" dirty="0"/>
              <a:t>Pulmonary Agents </a:t>
            </a:r>
            <a:r>
              <a:rPr lang="en-US" altLang="en-US" sz="2000" b="0" dirty="0"/>
              <a:t>(4 of 4)</a:t>
            </a:r>
          </a:p>
        </p:txBody>
      </p:sp>
      <p:sp>
        <p:nvSpPr>
          <p:cNvPr id="36867" name="Rectangle 3"/>
          <p:cNvSpPr>
            <a:spLocks noGrp="1" noChangeArrowheads="1"/>
          </p:cNvSpPr>
          <p:nvPr>
            <p:ph type="body" idx="1"/>
          </p:nvPr>
        </p:nvSpPr>
        <p:spPr/>
        <p:txBody>
          <a:bodyPr rIns="228600"/>
          <a:lstStyle/>
          <a:p>
            <a:pPr>
              <a:spcBef>
                <a:spcPct val="35000"/>
              </a:spcBef>
            </a:pPr>
            <a:r>
              <a:rPr lang="en-US" altLang="en-US" dirty="0"/>
              <a:t>Pulmonary agent treatment</a:t>
            </a:r>
          </a:p>
          <a:p>
            <a:pPr lvl="1">
              <a:spcBef>
                <a:spcPct val="35000"/>
              </a:spcBef>
            </a:pPr>
            <a:r>
              <a:rPr lang="en-US" altLang="en-US" dirty="0"/>
              <a:t>Remove the patient from the contaminated atmosphere.</a:t>
            </a:r>
          </a:p>
          <a:p>
            <a:pPr lvl="1">
              <a:spcBef>
                <a:spcPct val="35000"/>
              </a:spcBef>
            </a:pPr>
            <a:r>
              <a:rPr lang="en-US" altLang="en-US" dirty="0"/>
              <a:t>Manage the ABCs aggressively.</a:t>
            </a:r>
          </a:p>
          <a:p>
            <a:pPr lvl="1">
              <a:spcBef>
                <a:spcPct val="35000"/>
              </a:spcBef>
            </a:pPr>
            <a:r>
              <a:rPr lang="en-US" altLang="en-US" dirty="0"/>
              <a:t>Pay particular attention to oxygenation, ventilation, and suctioning.</a:t>
            </a:r>
          </a:p>
          <a:p>
            <a:pPr lvl="1">
              <a:spcBef>
                <a:spcPct val="35000"/>
              </a:spcBef>
            </a:pPr>
            <a:r>
              <a:rPr lang="en-US" altLang="en-US" dirty="0"/>
              <a:t>Do not allow the patient to be active.</a:t>
            </a:r>
          </a:p>
          <a:p>
            <a:pPr lvl="1">
              <a:spcBef>
                <a:spcPct val="35000"/>
              </a:spcBef>
            </a:pPr>
            <a:r>
              <a:rPr lang="en-US" altLang="en-US" dirty="0"/>
              <a:t>There are no antidotes.</a:t>
            </a:r>
          </a:p>
          <a:p>
            <a:pPr lvl="1">
              <a:spcBef>
                <a:spcPts val="840"/>
              </a:spcBef>
            </a:pPr>
            <a:r>
              <a:rPr lang="en-US" altLang="en-US" dirty="0"/>
              <a:t>Consider requesting ALS.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nSpc>
                <a:spcPct val="85000"/>
              </a:lnSpc>
            </a:pPr>
            <a:r>
              <a:rPr lang="en-US" altLang="en-US" dirty="0"/>
              <a:t>Nerve Agents </a:t>
            </a:r>
            <a:r>
              <a:rPr lang="en-US" altLang="en-US" sz="2000" b="0" dirty="0"/>
              <a:t>(1 of 4)</a:t>
            </a:r>
          </a:p>
        </p:txBody>
      </p:sp>
      <p:sp>
        <p:nvSpPr>
          <p:cNvPr id="37891" name="Content Placeholder 2"/>
          <p:cNvSpPr>
            <a:spLocks noGrp="1"/>
          </p:cNvSpPr>
          <p:nvPr>
            <p:ph type="body" idx="1"/>
          </p:nvPr>
        </p:nvSpPr>
        <p:spPr/>
        <p:txBody>
          <a:bodyPr rIns="228600"/>
          <a:lstStyle/>
          <a:p>
            <a:pPr>
              <a:spcBef>
                <a:spcPct val="35000"/>
              </a:spcBef>
            </a:pPr>
            <a:r>
              <a:rPr lang="en-US" altLang="en-US" dirty="0"/>
              <a:t>Among the most deadly chemicals developed</a:t>
            </a:r>
          </a:p>
          <a:p>
            <a:pPr>
              <a:spcBef>
                <a:spcPct val="35000"/>
              </a:spcBef>
            </a:pPr>
            <a:r>
              <a:rPr lang="en-US" altLang="en-US" dirty="0"/>
              <a:t>Can cause cardiac arrest within seconds to minutes of exposure</a:t>
            </a:r>
          </a:p>
          <a:p>
            <a:pPr>
              <a:spcBef>
                <a:spcPct val="35000"/>
              </a:spcBef>
            </a:pPr>
            <a:r>
              <a:rPr lang="en-US" altLang="en-US" dirty="0"/>
              <a:t>Organophosphates</a:t>
            </a:r>
          </a:p>
          <a:p>
            <a:pPr lvl="1">
              <a:spcBef>
                <a:spcPct val="35000"/>
              </a:spcBef>
            </a:pPr>
            <a:r>
              <a:rPr lang="en-US" altLang="en-US" dirty="0"/>
              <a:t>Found in household bug sprays and agricultural sprays</a:t>
            </a:r>
          </a:p>
          <a:p>
            <a:pPr lvl="1">
              <a:spcBef>
                <a:spcPct val="35000"/>
              </a:spcBef>
            </a:pPr>
            <a:r>
              <a:rPr lang="en-US" altLang="en-US" dirty="0"/>
              <a:t>Block an essential enzyme in the nervous system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nSpc>
                <a:spcPct val="85000"/>
              </a:lnSpc>
            </a:pPr>
            <a:r>
              <a:rPr lang="en-US" altLang="en-US" dirty="0"/>
              <a:t>Introduction</a:t>
            </a:r>
          </a:p>
        </p:txBody>
      </p:sp>
      <p:sp>
        <p:nvSpPr>
          <p:cNvPr id="6147" name="Content Placeholder 2"/>
          <p:cNvSpPr>
            <a:spLocks noGrp="1"/>
          </p:cNvSpPr>
          <p:nvPr>
            <p:ph type="body" idx="1"/>
          </p:nvPr>
        </p:nvSpPr>
        <p:spPr/>
        <p:txBody>
          <a:bodyPr rIns="228600"/>
          <a:lstStyle/>
          <a:p>
            <a:pPr>
              <a:spcBef>
                <a:spcPct val="35000"/>
              </a:spcBef>
            </a:pPr>
            <a:r>
              <a:rPr lang="en-US" altLang="en-US" dirty="0"/>
              <a:t>You may be called on to respond to a terrorist event during your career.</a:t>
            </a:r>
          </a:p>
          <a:p>
            <a:pPr>
              <a:spcBef>
                <a:spcPct val="35000"/>
              </a:spcBef>
            </a:pPr>
            <a:r>
              <a:rPr lang="en-US" altLang="en-US" dirty="0"/>
              <a:t>It is difficult to plan for and anticipate a response to many terrorist events.</a:t>
            </a:r>
          </a:p>
          <a:p>
            <a:pPr lvl="1">
              <a:spcBef>
                <a:spcPct val="35000"/>
              </a:spcBef>
            </a:pPr>
            <a:r>
              <a:rPr lang="en-US" altLang="en-US" dirty="0"/>
              <a:t>Several key principles apply to every response.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nSpc>
                <a:spcPct val="85000"/>
              </a:lnSpc>
            </a:pPr>
            <a:r>
              <a:rPr lang="en-US" altLang="en-US" dirty="0"/>
              <a:t>Nerve Agents </a:t>
            </a:r>
            <a:r>
              <a:rPr lang="en-US" altLang="en-US" sz="2000" b="0" dirty="0"/>
              <a:t>(2 of 4)</a:t>
            </a:r>
          </a:p>
        </p:txBody>
      </p:sp>
      <p:pic>
        <p:nvPicPr>
          <p:cNvPr id="3074" name="Picture 2" descr="The table shows seven columns and four rows. The column headers are name, military designation, odor, special features, onset of symptoms, volatility, and route of exposure. Row entries are as follows. Row 1. Name: Tabun. Military designation: G A. Odor: Fruity. Special features: Easy to manufacture. Onset of symptoms: Immediate. Volatility: Low. Route of exposure: Skin contact and vapor hazard. Row 2. Name: Sarin. Military designation: G B. Odor: None (if pure) or strong. Special features: Will off-gas while on victim’s clothing. Onset of symptoms: Immediate. Volatility: High. Route of exposure: Primarily respiratory vapor hazard; skin exposure is extremely lethal. Row 3. Name: Soman. Military designation: G D. Odor: Fruity. Special features: Ages rapidly; difficult to treat. Onset of symptoms: Immediate. Volatility: Moderate. Route of exposure: Skin contact; minimal vapor hazard. Row 4. Name: V agent. Military designation: V X. Odor: None. Special features: Most lethal chemical agent; difficult to decontaminate. Onset of symptoms: Immediate. Volatility: Very low. Route of exposure: Skin contact; no vapor hazard (unless aerosolized).&#10;" title="A table is titled the nerve ag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024" y="1470025"/>
            <a:ext cx="8846262" cy="47812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nSpc>
                <a:spcPct val="85000"/>
              </a:lnSpc>
            </a:pPr>
            <a:r>
              <a:rPr lang="en-US" altLang="en-US" dirty="0"/>
              <a:t>Nerve Agents </a:t>
            </a:r>
            <a:r>
              <a:rPr lang="en-US" altLang="en-US" sz="2000" b="0" dirty="0"/>
              <a:t>(3 of 4)</a:t>
            </a:r>
          </a:p>
        </p:txBody>
      </p:sp>
      <p:sp>
        <p:nvSpPr>
          <p:cNvPr id="39939" name="Content Placeholder 2"/>
          <p:cNvSpPr>
            <a:spLocks noGrp="1"/>
          </p:cNvSpPr>
          <p:nvPr>
            <p:ph type="body" idx="1"/>
          </p:nvPr>
        </p:nvSpPr>
        <p:spPr>
          <a:xfrm>
            <a:off x="6705600" y="1447800"/>
            <a:ext cx="4572000" cy="4800600"/>
          </a:xfrm>
        </p:spPr>
        <p:txBody>
          <a:bodyPr rIns="228600"/>
          <a:lstStyle/>
          <a:p>
            <a:pPr>
              <a:spcBef>
                <a:spcPct val="35000"/>
              </a:spcBef>
            </a:pPr>
            <a:r>
              <a:rPr lang="en-US" altLang="en-US" dirty="0"/>
              <a:t>Nerve agents all produce similar symptoms but have varying routes of entry.</a:t>
            </a:r>
          </a:p>
          <a:p>
            <a:pPr lvl="1">
              <a:spcBef>
                <a:spcPct val="35000"/>
              </a:spcBef>
            </a:pPr>
            <a:r>
              <a:rPr lang="en-US" altLang="en-US" dirty="0"/>
              <a:t>Use SLUDGEM and DUMBELS</a:t>
            </a:r>
          </a:p>
        </p:txBody>
      </p:sp>
      <p:pic>
        <p:nvPicPr>
          <p:cNvPr id="4098" name="Picture 2" descr="The table shows two columns and seven rows. The column headers are Military Mnemonic: S L U D G E M and Medical Mnemonic: D U M B E L S (all age groups). Row entries are as follows. Row 1. Salivation, Sweating, Seizures: Diarrhea. Row 2. Lacrimation (excessive tearing) (also rhinorrhea); Urination. Row 3. Urination: Miosis (pinpoint pupils), Muscle weakness. Row 4. Defecation, Drooling, Diarrhea: Bradycardia, Bronchospasm, Bronchorrhea. Row 5. Gastric upset and cramps: Emesis (vomiting). Row 6. Emesis (vomiting): Lacrimation (excessive tearing) (also rhinorrhea). Row 7. Muscle twitching or Miosis (pinpoint pupils): Seizures, Salivation, Sweating.&#10;" title="A table is titled symptoms of exposure to nerve ag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948" y="1401853"/>
            <a:ext cx="3979052" cy="53351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nSpc>
                <a:spcPct val="85000"/>
              </a:lnSpc>
            </a:pPr>
            <a:r>
              <a:rPr lang="en-US" altLang="en-US" dirty="0"/>
              <a:t>Nerve Agents </a:t>
            </a:r>
            <a:r>
              <a:rPr lang="en-US" altLang="en-US" sz="2000" b="0" dirty="0"/>
              <a:t>(4 of 4)</a:t>
            </a:r>
          </a:p>
        </p:txBody>
      </p:sp>
      <p:sp>
        <p:nvSpPr>
          <p:cNvPr id="40963" name="Rectangle 3"/>
          <p:cNvSpPr>
            <a:spLocks noGrp="1" noChangeArrowheads="1"/>
          </p:cNvSpPr>
          <p:nvPr>
            <p:ph type="body" idx="1"/>
          </p:nvPr>
        </p:nvSpPr>
        <p:spPr/>
        <p:txBody>
          <a:bodyPr rIns="228600"/>
          <a:lstStyle/>
          <a:p>
            <a:pPr>
              <a:spcBef>
                <a:spcPct val="35000"/>
              </a:spcBef>
            </a:pPr>
            <a:r>
              <a:rPr lang="en-US" altLang="en-US" dirty="0"/>
              <a:t>Nerve agent treatment</a:t>
            </a:r>
          </a:p>
          <a:p>
            <a:pPr lvl="1">
              <a:spcBef>
                <a:spcPct val="35000"/>
              </a:spcBef>
            </a:pPr>
            <a:r>
              <a:rPr lang="en-US" altLang="en-US" dirty="0"/>
              <a:t>DuoDote Auto-Injector (Antidote Treatment Nerve Agent Auto-Injector [ATNAA])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nSpc>
                <a:spcPct val="85000"/>
              </a:lnSpc>
            </a:pPr>
            <a:r>
              <a:rPr lang="en-US" altLang="en-US" dirty="0"/>
              <a:t>Metabolic Agents </a:t>
            </a:r>
            <a:r>
              <a:rPr lang="en-US" altLang="en-US" sz="2000" b="0" dirty="0"/>
              <a:t>(1 of 4)</a:t>
            </a:r>
          </a:p>
        </p:txBody>
      </p:sp>
      <p:sp>
        <p:nvSpPr>
          <p:cNvPr id="41987" name="Content Placeholder 2"/>
          <p:cNvSpPr>
            <a:spLocks noGrp="1"/>
          </p:cNvSpPr>
          <p:nvPr>
            <p:ph type="body" idx="1"/>
          </p:nvPr>
        </p:nvSpPr>
        <p:spPr/>
        <p:txBody>
          <a:bodyPr rIns="228600"/>
          <a:lstStyle/>
          <a:p>
            <a:pPr>
              <a:spcBef>
                <a:spcPct val="35000"/>
              </a:spcBef>
            </a:pPr>
            <a:r>
              <a:rPr lang="en-US" altLang="en-US" dirty="0"/>
              <a:t>Hydrogen cyanide (AC) and cyanogen chloride (CK) affect the body</a:t>
            </a:r>
            <a:r>
              <a:rPr lang="ja-JP" altLang="en-US" dirty="0"/>
              <a:t>’</a:t>
            </a:r>
            <a:r>
              <a:rPr lang="en-US" altLang="ja-JP" dirty="0"/>
              <a:t>s ability to use oxygen.</a:t>
            </a:r>
          </a:p>
          <a:p>
            <a:pPr>
              <a:spcBef>
                <a:spcPct val="35000"/>
              </a:spcBef>
            </a:pPr>
            <a:r>
              <a:rPr lang="en-US" altLang="en-US" dirty="0"/>
              <a:t>Commonly found in many industrial settings</a:t>
            </a:r>
          </a:p>
          <a:p>
            <a:pPr>
              <a:spcBef>
                <a:spcPct val="35000"/>
              </a:spcBef>
            </a:pPr>
            <a:r>
              <a:rPr lang="en-US" altLang="en-US" dirty="0"/>
              <a:t>Associated with dizziness, light-headedness, headache, and vomiting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nSpc>
                <a:spcPct val="85000"/>
              </a:lnSpc>
            </a:pPr>
            <a:r>
              <a:rPr lang="en-US" altLang="en-US" dirty="0"/>
              <a:t>Metabolic Agents </a:t>
            </a:r>
            <a:r>
              <a:rPr lang="en-US" altLang="en-US" sz="2000" b="0" dirty="0"/>
              <a:t>(2 of 4)</a:t>
            </a:r>
          </a:p>
        </p:txBody>
      </p:sp>
      <p:sp>
        <p:nvSpPr>
          <p:cNvPr id="43011" name="Rectangle 3"/>
          <p:cNvSpPr>
            <a:spLocks noGrp="1" noChangeArrowheads="1"/>
          </p:cNvSpPr>
          <p:nvPr>
            <p:ph type="body" idx="1"/>
          </p:nvPr>
        </p:nvSpPr>
        <p:spPr/>
        <p:txBody>
          <a:bodyPr rIns="228600"/>
          <a:lstStyle/>
          <a:p>
            <a:pPr>
              <a:spcBef>
                <a:spcPct val="35000"/>
              </a:spcBef>
            </a:pPr>
            <a:r>
              <a:rPr lang="en-US" altLang="en-US" dirty="0"/>
              <a:t>High doses will produce</a:t>
            </a:r>
          </a:p>
          <a:p>
            <a:pPr lvl="1">
              <a:spcBef>
                <a:spcPct val="35000"/>
              </a:spcBef>
            </a:pPr>
            <a:r>
              <a:rPr lang="en-US" altLang="en-US" dirty="0"/>
              <a:t>Shortness of breath/gasping respirations</a:t>
            </a:r>
          </a:p>
          <a:p>
            <a:pPr lvl="1">
              <a:spcBef>
                <a:spcPct val="35000"/>
              </a:spcBef>
            </a:pPr>
            <a:r>
              <a:rPr lang="en-US" altLang="en-US" dirty="0"/>
              <a:t>Respiratory distress or arrest </a:t>
            </a:r>
          </a:p>
          <a:p>
            <a:pPr lvl="1">
              <a:spcBef>
                <a:spcPct val="35000"/>
              </a:spcBef>
            </a:pPr>
            <a:r>
              <a:rPr lang="en-US" altLang="en-US" dirty="0"/>
              <a:t>Tachypnea</a:t>
            </a:r>
          </a:p>
          <a:p>
            <a:pPr lvl="1">
              <a:spcBef>
                <a:spcPct val="35000"/>
              </a:spcBef>
            </a:pPr>
            <a:r>
              <a:rPr lang="en-US" altLang="en-US" dirty="0"/>
              <a:t>Flushed skin</a:t>
            </a:r>
          </a:p>
          <a:p>
            <a:pPr lvl="1">
              <a:spcBef>
                <a:spcPct val="35000"/>
              </a:spcBef>
            </a:pPr>
            <a:r>
              <a:rPr lang="en-US" altLang="en-US" dirty="0"/>
              <a:t>Tachycardia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nSpc>
                <a:spcPct val="85000"/>
              </a:lnSpc>
            </a:pPr>
            <a:r>
              <a:rPr lang="en-US" altLang="en-US" dirty="0"/>
              <a:t>Metabolic Agents </a:t>
            </a:r>
            <a:r>
              <a:rPr lang="en-US" altLang="en-US" sz="2000" b="0" dirty="0"/>
              <a:t>(3 of 4)</a:t>
            </a:r>
          </a:p>
        </p:txBody>
      </p:sp>
      <p:sp>
        <p:nvSpPr>
          <p:cNvPr id="44035" name="Rectangle 3"/>
          <p:cNvSpPr>
            <a:spLocks noGrp="1" noChangeArrowheads="1"/>
          </p:cNvSpPr>
          <p:nvPr>
            <p:ph type="body" idx="1"/>
          </p:nvPr>
        </p:nvSpPr>
        <p:spPr/>
        <p:txBody>
          <a:bodyPr rIns="228600"/>
          <a:lstStyle/>
          <a:p>
            <a:pPr>
              <a:spcBef>
                <a:spcPct val="35000"/>
              </a:spcBef>
            </a:pPr>
            <a:r>
              <a:rPr lang="en-US" altLang="en-US" dirty="0"/>
              <a:t>High doses will produce (</a:t>
            </a:r>
            <a:r>
              <a:rPr lang="en-US" altLang="en-US" dirty="0" err="1"/>
              <a:t>cont</a:t>
            </a:r>
            <a:r>
              <a:rPr lang="ja-JP" altLang="en-US" dirty="0"/>
              <a:t>’</a:t>
            </a:r>
            <a:r>
              <a:rPr lang="en-US" altLang="ja-JP" dirty="0"/>
              <a:t>d)</a:t>
            </a:r>
          </a:p>
          <a:p>
            <a:pPr lvl="1">
              <a:spcBef>
                <a:spcPct val="35000"/>
              </a:spcBef>
            </a:pPr>
            <a:r>
              <a:rPr lang="en-US" altLang="en-US" dirty="0"/>
              <a:t>Altered mental status</a:t>
            </a:r>
          </a:p>
          <a:p>
            <a:pPr lvl="1">
              <a:spcBef>
                <a:spcPct val="35000"/>
              </a:spcBef>
            </a:pPr>
            <a:r>
              <a:rPr lang="en-US" altLang="en-US" dirty="0"/>
              <a:t>Seizures</a:t>
            </a:r>
          </a:p>
          <a:p>
            <a:pPr lvl="1">
              <a:spcBef>
                <a:spcPct val="35000"/>
              </a:spcBef>
            </a:pPr>
            <a:r>
              <a:rPr lang="en-US" altLang="en-US" dirty="0"/>
              <a:t>Coma</a:t>
            </a:r>
          </a:p>
          <a:p>
            <a:pPr lvl="1">
              <a:spcBef>
                <a:spcPct val="35000"/>
              </a:spcBef>
            </a:pPr>
            <a:r>
              <a:rPr lang="en-US" altLang="en-US" dirty="0"/>
              <a:t>Apnea</a:t>
            </a:r>
          </a:p>
          <a:p>
            <a:pPr lvl="1">
              <a:spcBef>
                <a:spcPct val="35000"/>
              </a:spcBef>
            </a:pPr>
            <a:r>
              <a:rPr lang="en-US" altLang="en-US" dirty="0"/>
              <a:t>Cardiac arrest</a:t>
            </a:r>
          </a:p>
          <a:p>
            <a:pPr lvl="1"/>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nSpc>
                <a:spcPct val="85000"/>
              </a:lnSpc>
            </a:pPr>
            <a:r>
              <a:rPr lang="en-US" altLang="en-US" dirty="0"/>
              <a:t>Metabolic Agents </a:t>
            </a:r>
            <a:r>
              <a:rPr lang="en-US" altLang="en-US" sz="2000" b="0" dirty="0"/>
              <a:t>(4 of 4)</a:t>
            </a:r>
          </a:p>
        </p:txBody>
      </p:sp>
      <p:sp>
        <p:nvSpPr>
          <p:cNvPr id="45059" name="Rectangle 3"/>
          <p:cNvSpPr>
            <a:spLocks noGrp="1" noChangeArrowheads="1"/>
          </p:cNvSpPr>
          <p:nvPr>
            <p:ph type="body" idx="1"/>
          </p:nvPr>
        </p:nvSpPr>
        <p:spPr/>
        <p:txBody>
          <a:bodyPr rIns="228600"/>
          <a:lstStyle/>
          <a:p>
            <a:pPr>
              <a:spcBef>
                <a:spcPct val="35000"/>
              </a:spcBef>
            </a:pPr>
            <a:r>
              <a:rPr lang="en-US" altLang="en-US" dirty="0"/>
              <a:t>Cyanide agent treatment</a:t>
            </a:r>
          </a:p>
          <a:p>
            <a:pPr lvl="1">
              <a:spcBef>
                <a:spcPct val="35000"/>
              </a:spcBef>
            </a:pPr>
            <a:r>
              <a:rPr lang="en-US" altLang="en-US" dirty="0"/>
              <a:t>All of the patient</a:t>
            </a:r>
            <a:r>
              <a:rPr lang="ja-JP" altLang="en-US"/>
              <a:t>’</a:t>
            </a:r>
            <a:r>
              <a:rPr lang="en-US" altLang="ja-JP" dirty="0"/>
              <a:t>s clothes must be removed to prevent off-gassing in the ambulance.</a:t>
            </a:r>
          </a:p>
          <a:p>
            <a:pPr lvl="1">
              <a:spcBef>
                <a:spcPct val="35000"/>
              </a:spcBef>
            </a:pPr>
            <a:r>
              <a:rPr lang="en-US" altLang="en-US" dirty="0"/>
              <a:t>Support the patient</a:t>
            </a:r>
            <a:r>
              <a:rPr lang="ja-JP" altLang="en-US"/>
              <a:t>’</a:t>
            </a:r>
            <a:r>
              <a:rPr lang="en-US" altLang="ja-JP" dirty="0"/>
              <a:t>s ABCs.</a:t>
            </a:r>
          </a:p>
          <a:p>
            <a:pPr lvl="1">
              <a:spcBef>
                <a:spcPct val="35000"/>
              </a:spcBef>
            </a:pPr>
            <a:r>
              <a:rPr lang="en-US" altLang="en-US" dirty="0"/>
              <a:t>Initiate transport immediately if antidote by ALS is not available.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nSpc>
                <a:spcPct val="85000"/>
              </a:lnSpc>
            </a:pPr>
            <a:r>
              <a:rPr lang="en-US" altLang="en-US" dirty="0"/>
              <a:t>Biologic Agents </a:t>
            </a:r>
            <a:r>
              <a:rPr lang="en-US" altLang="en-US" sz="2000" b="0" dirty="0"/>
              <a:t>(1 of 2)</a:t>
            </a:r>
          </a:p>
        </p:txBody>
      </p:sp>
      <p:sp>
        <p:nvSpPr>
          <p:cNvPr id="46083" name="Content Placeholder 2"/>
          <p:cNvSpPr>
            <a:spLocks noGrp="1"/>
          </p:cNvSpPr>
          <p:nvPr>
            <p:ph type="body" idx="1"/>
          </p:nvPr>
        </p:nvSpPr>
        <p:spPr/>
        <p:txBody>
          <a:bodyPr rIns="228600"/>
          <a:lstStyle/>
          <a:p>
            <a:pPr>
              <a:spcBef>
                <a:spcPct val="35000"/>
              </a:spcBef>
            </a:pPr>
            <a:r>
              <a:rPr lang="en-US" altLang="en-US" dirty="0"/>
              <a:t>Can be almost completely undetectable</a:t>
            </a:r>
          </a:p>
          <a:p>
            <a:pPr>
              <a:spcBef>
                <a:spcPct val="35000"/>
              </a:spcBef>
            </a:pPr>
            <a:r>
              <a:rPr lang="en-US" altLang="en-US" dirty="0"/>
              <a:t>Diseases caused will be similar to other minor illnesses.</a:t>
            </a:r>
          </a:p>
          <a:p>
            <a:pPr>
              <a:spcBef>
                <a:spcPct val="35000"/>
              </a:spcBef>
            </a:pPr>
            <a:r>
              <a:rPr lang="en-US" altLang="en-US" dirty="0"/>
              <a:t>May be spread in various ways</a:t>
            </a:r>
          </a:p>
          <a:p>
            <a:pPr lvl="1">
              <a:spcBef>
                <a:spcPct val="35000"/>
              </a:spcBef>
            </a:pPr>
            <a:r>
              <a:rPr lang="en-US" altLang="en-US" dirty="0"/>
              <a:t>Dissemination is the means by which a terrorist will spread the agent.</a:t>
            </a:r>
          </a:p>
          <a:p>
            <a:pPr lvl="1">
              <a:spcBef>
                <a:spcPct val="35000"/>
              </a:spcBef>
            </a:pPr>
            <a:r>
              <a:rPr lang="en-US" altLang="en-US" dirty="0"/>
              <a:t>A disease vector is an animal that spreads disease to another animal.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pPr>
            <a:r>
              <a:rPr lang="en-US" altLang="en-US" dirty="0"/>
              <a:t>Biologic Agents </a:t>
            </a:r>
            <a:r>
              <a:rPr lang="en-US" altLang="en-US" sz="2000" b="0" dirty="0"/>
              <a:t>(2 of 2)</a:t>
            </a:r>
          </a:p>
        </p:txBody>
      </p:sp>
      <p:sp>
        <p:nvSpPr>
          <p:cNvPr id="47107" name="Content Placeholder 2"/>
          <p:cNvSpPr>
            <a:spLocks noGrp="1"/>
          </p:cNvSpPr>
          <p:nvPr>
            <p:ph type="body" idx="1"/>
          </p:nvPr>
        </p:nvSpPr>
        <p:spPr/>
        <p:txBody>
          <a:bodyPr rIns="228600"/>
          <a:lstStyle/>
          <a:p>
            <a:pPr>
              <a:spcBef>
                <a:spcPct val="35000"/>
              </a:spcBef>
            </a:pPr>
            <a:r>
              <a:rPr lang="en-US" altLang="en-US" dirty="0"/>
              <a:t>How easily the disease is able to spread from one human to another human is called communicability.</a:t>
            </a:r>
          </a:p>
          <a:p>
            <a:pPr>
              <a:spcBef>
                <a:spcPct val="35000"/>
              </a:spcBef>
            </a:pPr>
            <a:r>
              <a:rPr lang="en-US" altLang="en-US" dirty="0"/>
              <a:t>Incubation is the period of time between the person becoming exposed to the agent and the appearance of the first symptoms.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nSpc>
                <a:spcPct val="85000"/>
              </a:lnSpc>
            </a:pPr>
            <a:r>
              <a:rPr lang="en-US" altLang="en-US" dirty="0"/>
              <a:t>Viruses </a:t>
            </a:r>
            <a:r>
              <a:rPr lang="en-US" altLang="en-US" sz="2000" b="0" dirty="0"/>
              <a:t>(1 of 5)</a:t>
            </a:r>
          </a:p>
        </p:txBody>
      </p:sp>
      <p:sp>
        <p:nvSpPr>
          <p:cNvPr id="48131" name="Content Placeholder 2"/>
          <p:cNvSpPr>
            <a:spLocks noGrp="1"/>
          </p:cNvSpPr>
          <p:nvPr>
            <p:ph type="body" idx="1"/>
          </p:nvPr>
        </p:nvSpPr>
        <p:spPr/>
        <p:txBody>
          <a:bodyPr rIns="228600"/>
          <a:lstStyle/>
          <a:p>
            <a:pPr>
              <a:spcBef>
                <a:spcPct val="35000"/>
              </a:spcBef>
            </a:pPr>
            <a:r>
              <a:rPr lang="en-US" altLang="en-US" dirty="0"/>
              <a:t>Germs that require a living host to multiply and survive</a:t>
            </a:r>
          </a:p>
          <a:p>
            <a:pPr>
              <a:spcBef>
                <a:spcPct val="35000"/>
              </a:spcBef>
            </a:pPr>
            <a:r>
              <a:rPr lang="en-US" altLang="en-US" dirty="0"/>
              <a:t>Invades healthy cells and replicates itself to spread through the host</a:t>
            </a:r>
          </a:p>
          <a:p>
            <a:pPr>
              <a:spcBef>
                <a:spcPct val="35000"/>
              </a:spcBef>
            </a:pPr>
            <a:r>
              <a:rPr lang="en-US" altLang="en-US" dirty="0"/>
              <a:t>Moves from host to host by direct methods or through vectors</a:t>
            </a:r>
          </a:p>
          <a:p>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nSpc>
                <a:spcPct val="85000"/>
              </a:lnSpc>
            </a:pPr>
            <a:r>
              <a:rPr lang="en-US" altLang="en-US" dirty="0"/>
              <a:t>What Is Terrorism? </a:t>
            </a:r>
            <a:r>
              <a:rPr lang="en-US" altLang="en-US" sz="2000" b="0" dirty="0"/>
              <a:t>(1 of 4)</a:t>
            </a:r>
          </a:p>
        </p:txBody>
      </p:sp>
      <p:sp>
        <p:nvSpPr>
          <p:cNvPr id="7171" name="Content Placeholder 2"/>
          <p:cNvSpPr>
            <a:spLocks noGrp="1"/>
          </p:cNvSpPr>
          <p:nvPr>
            <p:ph type="body" idx="1"/>
          </p:nvPr>
        </p:nvSpPr>
        <p:spPr/>
        <p:txBody>
          <a:bodyPr rIns="228600"/>
          <a:lstStyle/>
          <a:p>
            <a:pPr>
              <a:spcBef>
                <a:spcPct val="35000"/>
              </a:spcBef>
            </a:pPr>
            <a:r>
              <a:rPr lang="en-US" altLang="en-US" dirty="0"/>
              <a:t>Terrorist forces have been at work since early civilizations.</a:t>
            </a:r>
          </a:p>
          <a:p>
            <a:pPr>
              <a:spcBef>
                <a:spcPct val="35000"/>
              </a:spcBef>
            </a:pPr>
            <a:r>
              <a:rPr lang="en-US" altLang="en-US" dirty="0"/>
              <a:t>Terrorism involves violent acts or acts dangerous to human life that violate federal or state law and appears to be intended to</a:t>
            </a:r>
            <a:r>
              <a:rPr lang="en-US" altLang="en-US" dirty="0">
                <a:solidFill>
                  <a:srgbClr val="3366FF"/>
                </a:solidFill>
              </a:rPr>
              <a:t>:</a:t>
            </a:r>
            <a:r>
              <a:rPr lang="en-US" altLang="en-US" dirty="0"/>
              <a:t> </a:t>
            </a:r>
          </a:p>
          <a:p>
            <a:pPr lvl="1">
              <a:spcBef>
                <a:spcPts val="900"/>
              </a:spcBef>
            </a:pPr>
            <a:r>
              <a:rPr lang="en-US" altLang="en-US" dirty="0"/>
              <a:t>Intimidate or coerce a civilian population</a:t>
            </a:r>
          </a:p>
          <a:p>
            <a:pPr lvl="1">
              <a:spcBef>
                <a:spcPts val="900"/>
              </a:spcBef>
            </a:pPr>
            <a:r>
              <a:rPr lang="en-US" altLang="en-US" dirty="0"/>
              <a:t>Influence the policy of a government by intimidation or coercion</a:t>
            </a:r>
          </a:p>
          <a:p>
            <a:pPr lvl="1">
              <a:spcBef>
                <a:spcPts val="900"/>
              </a:spcBef>
            </a:pPr>
            <a:r>
              <a:rPr lang="en-US" altLang="en-US" dirty="0"/>
              <a:t>Affect the conduct of a government by mass destruction, assassination, or kidnapping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nSpc>
                <a:spcPct val="85000"/>
              </a:lnSpc>
            </a:pPr>
            <a:r>
              <a:rPr lang="en-US" altLang="en-US" dirty="0"/>
              <a:t>Viruses </a:t>
            </a:r>
            <a:r>
              <a:rPr lang="en-US" altLang="en-US" sz="2000" b="0" dirty="0"/>
              <a:t>(2 of 5)</a:t>
            </a:r>
          </a:p>
        </p:txBody>
      </p:sp>
      <p:sp>
        <p:nvSpPr>
          <p:cNvPr id="49155" name="Rectangle 3"/>
          <p:cNvSpPr>
            <a:spLocks noGrp="1" noChangeArrowheads="1"/>
          </p:cNvSpPr>
          <p:nvPr>
            <p:ph type="body" idx="1"/>
          </p:nvPr>
        </p:nvSpPr>
        <p:spPr>
          <a:xfrm>
            <a:off x="6553200" y="1447800"/>
            <a:ext cx="4724400" cy="4800600"/>
          </a:xfrm>
        </p:spPr>
        <p:txBody>
          <a:bodyPr rIns="228600"/>
          <a:lstStyle/>
          <a:p>
            <a:pPr>
              <a:spcBef>
                <a:spcPct val="35000"/>
              </a:spcBef>
            </a:pPr>
            <a:r>
              <a:rPr lang="en-US" altLang="en-US" dirty="0"/>
              <a:t>Smallpox is highly contagious.</a:t>
            </a:r>
          </a:p>
          <a:p>
            <a:pPr lvl="1">
              <a:spcBef>
                <a:spcPct val="35000"/>
              </a:spcBef>
            </a:pPr>
            <a:r>
              <a:rPr lang="en-US" altLang="en-US" dirty="0"/>
              <a:t>You must wear examination gloves, a HEPA-filtered respirator, and eye protection.</a:t>
            </a:r>
          </a:p>
          <a:p>
            <a:pPr lvl="1">
              <a:spcBef>
                <a:spcPct val="35000"/>
              </a:spcBef>
            </a:pPr>
            <a:r>
              <a:rPr lang="en-US" altLang="en-US" dirty="0"/>
              <a:t>Observe the size, shape, and location of the lesions.</a:t>
            </a:r>
          </a:p>
        </p:txBody>
      </p:sp>
      <p:sp>
        <p:nvSpPr>
          <p:cNvPr id="2" name="Rectangle 1"/>
          <p:cNvSpPr/>
          <p:nvPr/>
        </p:nvSpPr>
        <p:spPr>
          <a:xfrm>
            <a:off x="909637" y="4868846"/>
            <a:ext cx="5715097" cy="923330"/>
          </a:xfrm>
          <a:prstGeom prst="rect">
            <a:avLst/>
          </a:prstGeom>
        </p:spPr>
        <p:txBody>
          <a:bodyPr wrap="square">
            <a:spAutoFit/>
          </a:bodyPr>
          <a:lstStyle/>
          <a:p>
            <a:r>
              <a:rPr lang="en-US" b="1" dirty="0"/>
              <a:t>FIGURE 41-11 </a:t>
            </a:r>
            <a:r>
              <a:rPr lang="en-US" dirty="0"/>
              <a:t>In smallpox, all the lesions are identical in</a:t>
            </a:r>
          </a:p>
          <a:p>
            <a:r>
              <a:rPr lang="en-US" dirty="0"/>
              <a:t>their development. In other skin disorders, the lesions will</a:t>
            </a:r>
          </a:p>
          <a:p>
            <a:r>
              <a:rPr lang="en-US" dirty="0"/>
              <a:t>be in various stages of healing and development.</a:t>
            </a:r>
          </a:p>
        </p:txBody>
      </p:sp>
      <p:sp>
        <p:nvSpPr>
          <p:cNvPr id="3" name="Rectangle 2"/>
          <p:cNvSpPr/>
          <p:nvPr/>
        </p:nvSpPr>
        <p:spPr>
          <a:xfrm>
            <a:off x="909638" y="5779550"/>
            <a:ext cx="1186543"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Courtesy of CDC.</a:t>
            </a:r>
          </a:p>
        </p:txBody>
      </p:sp>
      <p:pic>
        <p:nvPicPr>
          <p:cNvPr id="5122" name="Picture 2" descr="A photo shows a child with blisters all over their fac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536" y="1432703"/>
            <a:ext cx="5149360" cy="34073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nSpc>
                <a:spcPct val="85000"/>
              </a:lnSpc>
            </a:pPr>
            <a:r>
              <a:rPr lang="en-US" altLang="en-US" dirty="0"/>
              <a:t>Viruses </a:t>
            </a:r>
            <a:r>
              <a:rPr lang="en-US" altLang="en-US" sz="2000" b="0" dirty="0"/>
              <a:t>(3 of 5)</a:t>
            </a:r>
          </a:p>
        </p:txBody>
      </p:sp>
      <p:pic>
        <p:nvPicPr>
          <p:cNvPr id="6146" name="Picture 2" descr="The table shows two columns and five rows. Row entries are as follows. Row 1. Dissemination: Aerosolized for warfare or terrorist uses. Row 2. Communicability: High from infected patients or contaminated items (such as blankets); person-to-person transmission possible. Row 3. Route of entry: Inhalation of coughed droplets or direct skin contact with blisters. Row 4. Signs and symptoms: Severe fever, malaise, body aches, headaches, small blisters on the skin, bleeding of the skin and mucous membranes; incubation period 10 to 12 days; duration of the illness, approximately 4 weeks. Row 5. Medical management: Standard precautions; no specific treatment; provide supportive care (A B Cs).&#10;" title="A table is titled Characteristics of Smallp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1117" y="1564741"/>
            <a:ext cx="4067854" cy="5157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nSpc>
                <a:spcPct val="85000"/>
              </a:lnSpc>
            </a:pPr>
            <a:r>
              <a:rPr lang="en-US" altLang="en-US" dirty="0"/>
              <a:t>Viruses </a:t>
            </a:r>
            <a:r>
              <a:rPr lang="en-US" altLang="en-US" sz="2000" b="0" dirty="0"/>
              <a:t>(4 of 5)</a:t>
            </a:r>
          </a:p>
        </p:txBody>
      </p:sp>
      <p:sp>
        <p:nvSpPr>
          <p:cNvPr id="51203" name="Rectangle 3"/>
          <p:cNvSpPr>
            <a:spLocks noGrp="1" noChangeArrowheads="1"/>
          </p:cNvSpPr>
          <p:nvPr>
            <p:ph type="body" idx="1"/>
          </p:nvPr>
        </p:nvSpPr>
        <p:spPr/>
        <p:txBody>
          <a:bodyPr rIns="228600"/>
          <a:lstStyle/>
          <a:p>
            <a:pPr>
              <a:spcBef>
                <a:spcPct val="35000"/>
              </a:spcBef>
            </a:pPr>
            <a:r>
              <a:rPr lang="en-US" altLang="en-US" dirty="0"/>
              <a:t>Viral hemorrhagic fever (VHF)</a:t>
            </a:r>
          </a:p>
          <a:p>
            <a:pPr lvl="1">
              <a:spcBef>
                <a:spcPct val="35000"/>
              </a:spcBef>
            </a:pPr>
            <a:r>
              <a:rPr lang="en-US" altLang="en-US" dirty="0"/>
              <a:t>Causes the blood in the body to seep out from the tissues and blood vessels</a:t>
            </a:r>
          </a:p>
          <a:p>
            <a:pPr lvl="1">
              <a:spcBef>
                <a:spcPct val="35000"/>
              </a:spcBef>
            </a:pPr>
            <a:r>
              <a:rPr lang="en-US" altLang="en-US" dirty="0"/>
              <a:t>The patient will have flulike symptoms, progressing to more serious symptoms such as internal and external hemorrhaging.</a:t>
            </a:r>
          </a:p>
          <a:p>
            <a:pPr lvl="1">
              <a:spcBef>
                <a:spcPct val="35000"/>
              </a:spcBef>
            </a:pPr>
            <a:r>
              <a:rPr lang="en-US" altLang="en-US" dirty="0"/>
              <a:t>All standard precautions must be taken.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nSpc>
                <a:spcPct val="85000"/>
              </a:lnSpc>
            </a:pPr>
            <a:r>
              <a:rPr lang="en-US" altLang="en-US" dirty="0"/>
              <a:t>Viruses </a:t>
            </a:r>
            <a:r>
              <a:rPr lang="en-US" altLang="en-US" sz="2000" b="0" dirty="0"/>
              <a:t>(5 of 5)</a:t>
            </a:r>
          </a:p>
        </p:txBody>
      </p:sp>
      <p:pic>
        <p:nvPicPr>
          <p:cNvPr id="7170" name="Picture 2" descr="The table shows two columns and five rows. Row entries are as follows. Row 1. Dissemination: Direct contact with infected body fluids; can be aerosolized for use in an attack. Row 2. Communicability: Moderate from person to person or contaminated items. Row 3. Route of entry: Direct contact with infected body fluids. Row 4. Signs and symptoms: Sudden onset of fever, weakness, muscle pain, headache, and sore throat; all followed by vomiting and, as the virus runs its course, internal and external bleeding. Row 5. Medical management: Standard precautions; no specific treatment; provide supportive care (A B Cs) and treat for shock and hypotension, if present.&#10;" title="A table is titled characteristics of viral hemorrhagic fev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4262" y="1496095"/>
            <a:ext cx="3956048" cy="52218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nSpc>
                <a:spcPct val="85000"/>
              </a:lnSpc>
            </a:pPr>
            <a:r>
              <a:rPr lang="en-US" altLang="en-US" dirty="0"/>
              <a:t>Bacteria </a:t>
            </a:r>
            <a:r>
              <a:rPr lang="en-US" altLang="en-US" sz="2000" b="0" dirty="0"/>
              <a:t>(1 of 6)</a:t>
            </a:r>
          </a:p>
        </p:txBody>
      </p:sp>
      <p:sp>
        <p:nvSpPr>
          <p:cNvPr id="53251" name="Content Placeholder 2"/>
          <p:cNvSpPr>
            <a:spLocks noGrp="1"/>
          </p:cNvSpPr>
          <p:nvPr>
            <p:ph type="body" idx="1"/>
          </p:nvPr>
        </p:nvSpPr>
        <p:spPr/>
        <p:txBody>
          <a:bodyPr rIns="228600"/>
          <a:lstStyle/>
          <a:p>
            <a:pPr>
              <a:spcBef>
                <a:spcPct val="35000"/>
              </a:spcBef>
            </a:pPr>
            <a:r>
              <a:rPr lang="en-US" altLang="en-US" dirty="0"/>
              <a:t>Do not require a host to multiply and live</a:t>
            </a:r>
          </a:p>
          <a:p>
            <a:pPr>
              <a:spcBef>
                <a:spcPct val="35000"/>
              </a:spcBef>
            </a:pPr>
            <a:r>
              <a:rPr lang="en-US" altLang="en-US" dirty="0"/>
              <a:t>More complex than viruses and can grow up to 100 times larger</a:t>
            </a:r>
          </a:p>
          <a:p>
            <a:pPr>
              <a:spcBef>
                <a:spcPct val="35000"/>
              </a:spcBef>
            </a:pPr>
            <a:r>
              <a:rPr lang="en-US" altLang="en-US" dirty="0"/>
              <a:t>Most can be fought with antibiotics.</a:t>
            </a:r>
          </a:p>
          <a:p>
            <a:pPr>
              <a:spcBef>
                <a:spcPct val="35000"/>
              </a:spcBef>
            </a:pPr>
            <a:r>
              <a:rPr lang="en-US" altLang="en-US" dirty="0"/>
              <a:t>Most will generally begin with flulike symptoms.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nSpc>
                <a:spcPct val="85000"/>
              </a:lnSpc>
            </a:pPr>
            <a:r>
              <a:rPr lang="en-US" altLang="en-US" dirty="0"/>
              <a:t>Bacteria </a:t>
            </a:r>
            <a:r>
              <a:rPr lang="en-US" altLang="en-US" sz="2000" b="0" dirty="0"/>
              <a:t>(2 of 6)</a:t>
            </a:r>
          </a:p>
        </p:txBody>
      </p:sp>
      <p:sp>
        <p:nvSpPr>
          <p:cNvPr id="54275" name="Content Placeholder 2"/>
          <p:cNvSpPr>
            <a:spLocks noGrp="1"/>
          </p:cNvSpPr>
          <p:nvPr>
            <p:ph type="body" idx="1"/>
          </p:nvPr>
        </p:nvSpPr>
        <p:spPr/>
        <p:txBody>
          <a:bodyPr rIns="228600"/>
          <a:lstStyle/>
          <a:p>
            <a:pPr>
              <a:spcBef>
                <a:spcPct val="35000"/>
              </a:spcBef>
            </a:pPr>
            <a:r>
              <a:rPr lang="en-US" altLang="en-US" dirty="0"/>
              <a:t>Inhalation and cutaneous anthrax</a:t>
            </a:r>
          </a:p>
          <a:p>
            <a:pPr lvl="1">
              <a:spcBef>
                <a:spcPct val="35000"/>
              </a:spcBef>
            </a:pPr>
            <a:r>
              <a:rPr lang="en-US" altLang="en-US" dirty="0"/>
              <a:t>Anthrax is caused by a deadly bacterium that lays dormant in a spore.</a:t>
            </a:r>
          </a:p>
          <a:p>
            <a:pPr lvl="1">
              <a:spcBef>
                <a:spcPct val="35000"/>
              </a:spcBef>
            </a:pPr>
            <a:r>
              <a:rPr lang="en-US" altLang="en-US" dirty="0"/>
              <a:t>Routes of entry are inhalation, cutaneous, and gastrointestinal.</a:t>
            </a:r>
          </a:p>
          <a:p>
            <a:pPr lvl="1">
              <a:spcBef>
                <a:spcPct val="35000"/>
              </a:spcBef>
            </a:pPr>
            <a:r>
              <a:rPr lang="en-US" altLang="en-US" dirty="0"/>
              <a:t>Pulmonary anthrax is the deadliest.</a:t>
            </a:r>
          </a:p>
          <a:p>
            <a:pPr lvl="1">
              <a:spcBef>
                <a:spcPct val="35000"/>
              </a:spcBef>
            </a:pPr>
            <a:r>
              <a:rPr lang="en-US" altLang="en-US" dirty="0"/>
              <a:t>Antibiotics can be used to treat anthrax successfully.</a:t>
            </a:r>
          </a:p>
          <a:p>
            <a:pPr lvl="1">
              <a:spcBef>
                <a:spcPct val="35000"/>
              </a:spcBef>
            </a:pPr>
            <a:r>
              <a:rPr lang="en-US" altLang="en-US" dirty="0"/>
              <a:t>A vaccine is available.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nSpc>
                <a:spcPct val="85000"/>
              </a:lnSpc>
            </a:pPr>
            <a:r>
              <a:rPr lang="en-US" altLang="en-US" dirty="0"/>
              <a:t>Bacteria </a:t>
            </a:r>
            <a:r>
              <a:rPr lang="en-US" altLang="en-US" sz="2000" b="0" dirty="0"/>
              <a:t>(3 of 6)</a:t>
            </a:r>
          </a:p>
        </p:txBody>
      </p:sp>
      <p:pic>
        <p:nvPicPr>
          <p:cNvPr id="8194" name="Picture 2" descr="The table shows two columns and five rows. Row entries are as follows. Row 1. Dissemination: Aerosol. Row 2. Communicability: Only in the cutaneous form (rare). Row 3. Route of entry: Inhalation of spore, skin contact with spore, or direct contact with skin wound (cutaneous). Row 4. Signs and symptoms: Flulike symptoms, fever, respiratory distress with tachycardia, shock, pulmonary edema, and respiratory failure after 3 to 5 days of flulike symptoms. Row 5. Medical management: Inhalation: Standard precautions, oxygen, ventilatory support if patient has pulmonary edema or respiratory failure, and transport. Cutaneous: Standard precautions, apply dry sterile dressing to prevent accidental contact with wound and fluids.&#10;" title="A table is titled characteristics of anthr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9994" y="1568207"/>
            <a:ext cx="4066300" cy="51493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nSpc>
                <a:spcPct val="85000"/>
              </a:lnSpc>
            </a:pPr>
            <a:r>
              <a:rPr lang="en-US" altLang="en-US" dirty="0"/>
              <a:t>Bacteria </a:t>
            </a:r>
            <a:r>
              <a:rPr lang="en-US" altLang="en-US" sz="2000" b="0" dirty="0"/>
              <a:t>(4 of 6)</a:t>
            </a:r>
          </a:p>
        </p:txBody>
      </p:sp>
      <p:sp>
        <p:nvSpPr>
          <p:cNvPr id="56323" name="Rectangle 3"/>
          <p:cNvSpPr>
            <a:spLocks noGrp="1" noChangeArrowheads="1"/>
          </p:cNvSpPr>
          <p:nvPr>
            <p:ph type="body" idx="1"/>
          </p:nvPr>
        </p:nvSpPr>
        <p:spPr/>
        <p:txBody>
          <a:bodyPr rIns="228600"/>
          <a:lstStyle/>
          <a:p>
            <a:pPr>
              <a:spcBef>
                <a:spcPct val="35000"/>
              </a:spcBef>
            </a:pPr>
            <a:r>
              <a:rPr lang="en-US" altLang="en-US" dirty="0"/>
              <a:t>Plague</a:t>
            </a:r>
          </a:p>
          <a:p>
            <a:pPr lvl="1">
              <a:spcBef>
                <a:spcPct val="35000"/>
              </a:spcBef>
            </a:pPr>
            <a:r>
              <a:rPr lang="en-US" altLang="en-US" dirty="0"/>
              <a:t>Natural vectors are rodents and fleas.</a:t>
            </a:r>
          </a:p>
          <a:p>
            <a:pPr lvl="1">
              <a:spcBef>
                <a:spcPct val="35000"/>
              </a:spcBef>
            </a:pPr>
            <a:r>
              <a:rPr lang="en-US" altLang="en-US" dirty="0"/>
              <a:t>Bubonic plague infects the lymphatic system and creates buboes.</a:t>
            </a:r>
          </a:p>
          <a:p>
            <a:pPr lvl="1">
              <a:spcBef>
                <a:spcPct val="35000"/>
              </a:spcBef>
            </a:pPr>
            <a:r>
              <a:rPr lang="en-US" altLang="en-US" dirty="0"/>
              <a:t>Pneumonic plague is a lung infection that results from inhalation of plague bacteria.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nSpc>
                <a:spcPct val="85000"/>
              </a:lnSpc>
            </a:pPr>
            <a:r>
              <a:rPr lang="en-US" altLang="en-US" dirty="0"/>
              <a:t>Bacteria </a:t>
            </a:r>
            <a:r>
              <a:rPr lang="en-US" altLang="en-US" sz="2000" b="0" dirty="0"/>
              <a:t>(5 of 6)</a:t>
            </a:r>
          </a:p>
        </p:txBody>
      </p:sp>
      <p:sp>
        <p:nvSpPr>
          <p:cNvPr id="2" name="Rectangle 1"/>
          <p:cNvSpPr/>
          <p:nvPr/>
        </p:nvSpPr>
        <p:spPr>
          <a:xfrm>
            <a:off x="1513473" y="4915344"/>
            <a:ext cx="9571296" cy="369332"/>
          </a:xfrm>
          <a:prstGeom prst="rect">
            <a:avLst/>
          </a:prstGeom>
        </p:spPr>
        <p:txBody>
          <a:bodyPr wrap="square">
            <a:spAutoFit/>
          </a:bodyPr>
          <a:lstStyle/>
          <a:p>
            <a:r>
              <a:rPr lang="en-US" b="1" dirty="0"/>
              <a:t>FIGURE 41-14 A. </a:t>
            </a:r>
            <a:r>
              <a:rPr lang="en-US" dirty="0"/>
              <a:t>Plague bubo at lymph node under arm. </a:t>
            </a:r>
            <a:r>
              <a:rPr lang="en-US" b="1" dirty="0"/>
              <a:t>B. </a:t>
            </a:r>
            <a:r>
              <a:rPr lang="en-US" dirty="0"/>
              <a:t>Plague bubo at lymph node on neck.</a:t>
            </a:r>
          </a:p>
        </p:txBody>
      </p:sp>
      <p:sp>
        <p:nvSpPr>
          <p:cNvPr id="3" name="Rectangle 2"/>
          <p:cNvSpPr/>
          <p:nvPr/>
        </p:nvSpPr>
        <p:spPr>
          <a:xfrm>
            <a:off x="1532134" y="5285936"/>
            <a:ext cx="1521570"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 B: </a:t>
            </a:r>
            <a:r>
              <a:rPr lang="en-US" sz="1000" dirty="0">
                <a:latin typeface="Arial" panose="020B0604020202020204" pitchFamily="34" charset="0"/>
                <a:cs typeface="Arial" panose="020B0604020202020204" pitchFamily="34" charset="0"/>
              </a:rPr>
              <a:t>Courtesy of CDC.</a:t>
            </a:r>
          </a:p>
        </p:txBody>
      </p:sp>
      <p:pic>
        <p:nvPicPr>
          <p:cNvPr id="9218" name="Picture 2" descr="A: A photo shows a person's underarm, which seems to have a bulge on it. B: A photo shows a person's neck, which has a wound and has a bulge around i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439" y="1887261"/>
            <a:ext cx="8955476" cy="29453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nSpc>
                <a:spcPct val="85000"/>
              </a:lnSpc>
            </a:pPr>
            <a:r>
              <a:rPr lang="en-US" altLang="en-US" dirty="0"/>
              <a:t>Bacteria </a:t>
            </a:r>
            <a:r>
              <a:rPr lang="en-US" altLang="en-US" sz="2000" b="0" dirty="0"/>
              <a:t>(6 of 6)</a:t>
            </a:r>
          </a:p>
        </p:txBody>
      </p:sp>
      <p:pic>
        <p:nvPicPr>
          <p:cNvPr id="10242" name="Picture 2" descr="The table shows two columns and five rows. Row entries are as follows. Row 1. Dissemination: Aerosol. Row 2. Communicability: Bubonic: Low, only from contact with fluid in buboes. Pneumonic: High, from person to person. Row 3. Route of entry: Ingestion, inhalation, or cutaneous. Row 4. Signs and symptoms: Fever, headache, muscle pain and tenderness, pneumonia, shortness of breath, extreme lymph node pain and enlargement (bubonic). Row 5. Medical management: Standard precautions, provide supportive care (A B Cs), oxygen if indicated, and transport.&#10;" title="A table is titled characteristics of plag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3214" y="1557979"/>
            <a:ext cx="5038272" cy="51324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nSpc>
                <a:spcPct val="85000"/>
              </a:lnSpc>
            </a:pPr>
            <a:r>
              <a:rPr lang="en-US" altLang="en-US" dirty="0"/>
              <a:t>What Is Terrorism? </a:t>
            </a:r>
            <a:r>
              <a:rPr lang="en-US" altLang="en-US" sz="2000" b="0" dirty="0"/>
              <a:t>(2 of 4)</a:t>
            </a:r>
          </a:p>
        </p:txBody>
      </p:sp>
      <p:sp>
        <p:nvSpPr>
          <p:cNvPr id="8195" name="Content Placeholder 2"/>
          <p:cNvSpPr>
            <a:spLocks noGrp="1"/>
          </p:cNvSpPr>
          <p:nvPr>
            <p:ph type="body" idx="1"/>
          </p:nvPr>
        </p:nvSpPr>
        <p:spPr/>
        <p:txBody>
          <a:bodyPr rIns="228600"/>
          <a:lstStyle/>
          <a:p>
            <a:r>
              <a:rPr lang="en-US" altLang="en-US" dirty="0"/>
              <a:t>International terrorism occurs primarily outside of the United States. </a:t>
            </a:r>
          </a:p>
          <a:p>
            <a:r>
              <a:rPr lang="en-US" altLang="en-US" dirty="0"/>
              <a:t>Domestic terrorism occurs primarily within the United States</a:t>
            </a:r>
            <a:r>
              <a:rPr lang="en-US" altLang="en-US" dirty="0">
                <a:solidFill>
                  <a:srgbClr val="3366FF"/>
                </a:solidFill>
              </a:rPr>
              <a:t>.</a:t>
            </a:r>
            <a:endParaRPr lang="en-US" altLang="en-US" dirty="0"/>
          </a:p>
          <a:p>
            <a:pPr>
              <a:spcBef>
                <a:spcPct val="35000"/>
              </a:spcBef>
            </a:pPr>
            <a:r>
              <a:rPr lang="en-US" altLang="en-US" dirty="0"/>
              <a:t>Only a small percentage of groups actually turn to terrorism to achieve their goals.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nSpc>
                <a:spcPct val="85000"/>
              </a:lnSpc>
            </a:pPr>
            <a:r>
              <a:rPr lang="en-US" altLang="en-US" dirty="0"/>
              <a:t>Neurotoxins </a:t>
            </a:r>
            <a:r>
              <a:rPr lang="en-US" altLang="en-US" sz="2000" b="0" dirty="0"/>
              <a:t>(1 of 5)</a:t>
            </a:r>
          </a:p>
        </p:txBody>
      </p:sp>
      <p:sp>
        <p:nvSpPr>
          <p:cNvPr id="59395" name="Content Placeholder 2"/>
          <p:cNvSpPr>
            <a:spLocks noGrp="1"/>
          </p:cNvSpPr>
          <p:nvPr>
            <p:ph type="body" idx="1"/>
          </p:nvPr>
        </p:nvSpPr>
        <p:spPr/>
        <p:txBody>
          <a:bodyPr rIns="228600"/>
          <a:lstStyle/>
          <a:p>
            <a:pPr>
              <a:spcBef>
                <a:spcPct val="35000"/>
              </a:spcBef>
            </a:pPr>
            <a:r>
              <a:rPr lang="en-US" altLang="en-US" dirty="0"/>
              <a:t>Most deadly substances known to humans</a:t>
            </a:r>
          </a:p>
          <a:p>
            <a:pPr>
              <a:spcBef>
                <a:spcPct val="35000"/>
              </a:spcBef>
            </a:pPr>
            <a:r>
              <a:rPr lang="en-US" altLang="en-US" dirty="0"/>
              <a:t>Produced from plants, marine animals, molds, and bacteria</a:t>
            </a:r>
          </a:p>
          <a:p>
            <a:pPr>
              <a:spcBef>
                <a:spcPct val="35000"/>
              </a:spcBef>
            </a:pPr>
            <a:r>
              <a:rPr lang="en-US" altLang="en-US" dirty="0"/>
              <a:t>Route of entry is ingestion, inhalation, or injection.</a:t>
            </a:r>
          </a:p>
          <a:p>
            <a:pPr>
              <a:spcBef>
                <a:spcPct val="35000"/>
              </a:spcBef>
            </a:pPr>
            <a:r>
              <a:rPr lang="en-US" altLang="en-US" dirty="0"/>
              <a:t>Not contagious and have a faster onset of symptoms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nSpc>
                <a:spcPct val="85000"/>
              </a:lnSpc>
            </a:pPr>
            <a:r>
              <a:rPr lang="en-US" altLang="en-US" dirty="0"/>
              <a:t>Neurotoxins </a:t>
            </a:r>
            <a:r>
              <a:rPr lang="en-US" altLang="en-US" sz="2000" b="0" dirty="0"/>
              <a:t>(2 of 5)</a:t>
            </a:r>
          </a:p>
        </p:txBody>
      </p:sp>
      <p:sp>
        <p:nvSpPr>
          <p:cNvPr id="60419" name="Rectangle 3"/>
          <p:cNvSpPr>
            <a:spLocks noGrp="1" noChangeArrowheads="1"/>
          </p:cNvSpPr>
          <p:nvPr>
            <p:ph type="body" idx="1"/>
          </p:nvPr>
        </p:nvSpPr>
        <p:spPr/>
        <p:txBody>
          <a:bodyPr rIns="228600"/>
          <a:lstStyle/>
          <a:p>
            <a:pPr>
              <a:spcBef>
                <a:spcPct val="35000"/>
              </a:spcBef>
            </a:pPr>
            <a:r>
              <a:rPr lang="en-US" altLang="en-US" dirty="0"/>
              <a:t>Botulinum toxin</a:t>
            </a:r>
          </a:p>
          <a:p>
            <a:pPr lvl="1">
              <a:spcBef>
                <a:spcPct val="35000"/>
              </a:spcBef>
            </a:pPr>
            <a:r>
              <a:rPr lang="en-US" altLang="en-US" dirty="0"/>
              <a:t>Most potent neurotoxin</a:t>
            </a:r>
          </a:p>
          <a:p>
            <a:pPr lvl="1">
              <a:spcBef>
                <a:spcPct val="35000"/>
              </a:spcBef>
            </a:pPr>
            <a:r>
              <a:rPr lang="en-US" altLang="en-US" dirty="0"/>
              <a:t>Produced by bacteria</a:t>
            </a:r>
          </a:p>
          <a:p>
            <a:pPr lvl="1">
              <a:spcBef>
                <a:spcPct val="35000"/>
              </a:spcBef>
            </a:pPr>
            <a:r>
              <a:rPr lang="en-US" altLang="en-US" dirty="0"/>
              <a:t>Affects the nervous system’</a:t>
            </a:r>
            <a:r>
              <a:rPr lang="en-US" altLang="ja-JP" dirty="0"/>
              <a:t>s ability to function</a:t>
            </a:r>
          </a:p>
          <a:p>
            <a:pPr lvl="1">
              <a:spcBef>
                <a:spcPct val="35000"/>
              </a:spcBef>
            </a:pPr>
            <a:r>
              <a:rPr lang="en-US" altLang="en-US" dirty="0"/>
              <a:t>Voluntary muscle control diminishes.</a:t>
            </a:r>
          </a:p>
          <a:p>
            <a:pPr lvl="1">
              <a:spcBef>
                <a:spcPct val="35000"/>
              </a:spcBef>
            </a:pPr>
            <a:r>
              <a:rPr lang="en-US" altLang="en-US" dirty="0"/>
              <a:t>Eventually the toxin causes muscle paralysis, leading to respiratory arrest.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nSpc>
                <a:spcPct val="85000"/>
              </a:lnSpc>
            </a:pPr>
            <a:r>
              <a:rPr lang="en-US" altLang="en-US" dirty="0"/>
              <a:t>Neurotoxins </a:t>
            </a:r>
            <a:r>
              <a:rPr lang="en-US" altLang="en-US" sz="2000" b="0" dirty="0"/>
              <a:t>(3 of 5)</a:t>
            </a:r>
          </a:p>
        </p:txBody>
      </p:sp>
      <p:pic>
        <p:nvPicPr>
          <p:cNvPr id="11266" name="Picture 2" descr="The table shows two columns and five rows. Row entries are as follows. Row 1. Dissemination: Aerosol or food supply sabotage or injection. Row 2. Communicability: None. Row 3. Route of entry: Ingestion, inhalation. Row 4. Signs and symptoms: Dry mouth, intestinal obstruction, urinary retention, constipation, nausea and vomiting, abnormal pupil dilation, blurred vision, double vision, drooping eyelids, difficulty swallowing, difficulty speaking, and respiratory failure as the result of paralysis. Row 5. Medical management: Provide supportive care (A B Cs), oxygen, and transport; provide ventilatory support in case of paralysis of the respiratory muscles; vaccine available.&#10;" title="A table is titled characteristics of botulinum tox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4951" y="1571677"/>
            <a:ext cx="3956698" cy="50352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nSpc>
                <a:spcPct val="85000"/>
              </a:lnSpc>
            </a:pPr>
            <a:r>
              <a:rPr lang="en-US" altLang="en-US" dirty="0"/>
              <a:t>Neurotoxins </a:t>
            </a:r>
            <a:r>
              <a:rPr lang="en-US" altLang="en-US" sz="2000" b="0" dirty="0"/>
              <a:t>(4 of 5)</a:t>
            </a:r>
          </a:p>
        </p:txBody>
      </p:sp>
      <p:sp>
        <p:nvSpPr>
          <p:cNvPr id="62467" name="Rectangle 3"/>
          <p:cNvSpPr>
            <a:spLocks noGrp="1" noChangeArrowheads="1"/>
          </p:cNvSpPr>
          <p:nvPr>
            <p:ph type="body" idx="1"/>
          </p:nvPr>
        </p:nvSpPr>
        <p:spPr/>
        <p:txBody>
          <a:bodyPr rIns="228600"/>
          <a:lstStyle/>
          <a:p>
            <a:pPr>
              <a:spcBef>
                <a:spcPct val="35000"/>
              </a:spcBef>
            </a:pPr>
            <a:r>
              <a:rPr lang="en-US" altLang="en-US" dirty="0"/>
              <a:t>Ricin</a:t>
            </a:r>
          </a:p>
          <a:p>
            <a:pPr lvl="1">
              <a:spcBef>
                <a:spcPct val="35000"/>
              </a:spcBef>
            </a:pPr>
            <a:r>
              <a:rPr lang="en-US" altLang="en-US" dirty="0"/>
              <a:t>Derived from mash from the castor bean</a:t>
            </a:r>
          </a:p>
          <a:p>
            <a:pPr lvl="1">
              <a:spcBef>
                <a:spcPct val="35000"/>
              </a:spcBef>
            </a:pPr>
            <a:r>
              <a:rPr lang="en-US" altLang="en-US" dirty="0"/>
              <a:t>Causes pulmonary edema and respiratory and circulatory failure, leading to death</a:t>
            </a:r>
          </a:p>
          <a:p>
            <a:pPr lvl="1">
              <a:spcBef>
                <a:spcPct val="35000"/>
              </a:spcBef>
            </a:pPr>
            <a:r>
              <a:rPr lang="en-US" altLang="en-US" dirty="0"/>
              <a:t>Quite stable and extremely toxic</a:t>
            </a:r>
          </a:p>
          <a:p>
            <a:pPr lvl="1">
              <a:spcBef>
                <a:spcPct val="35000"/>
              </a:spcBef>
            </a:pPr>
            <a:r>
              <a:rPr lang="en-US" altLang="en-US" dirty="0"/>
              <a:t>Treatment is supportive and includes both respiratory support and cardiovascular support as needed.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nSpc>
                <a:spcPct val="85000"/>
              </a:lnSpc>
            </a:pPr>
            <a:r>
              <a:rPr lang="en-US" altLang="en-US" dirty="0"/>
              <a:t>Neurotoxins </a:t>
            </a:r>
            <a:r>
              <a:rPr lang="en-US" altLang="en-US" sz="2000" b="0" dirty="0"/>
              <a:t>(5 of 5)</a:t>
            </a:r>
          </a:p>
        </p:txBody>
      </p:sp>
      <p:pic>
        <p:nvPicPr>
          <p:cNvPr id="12290" name="Picture 2" descr="The table shows two columns and five rows. Row entries are as follows. Row 1. Dissemination: Released into indoor or outdoor air (aerosol) Food and water contamination. Row 2. Communicability: None. Row 3. Route of exposure: Inhalation, ingestion, injection. Row 4. Signs and symptoms: Inhaled: Cough, difficulty breathing, tightness in chest, nausea, muscle aches, pulmonary edema, and hypoxia. Ingested: Nausea and vomiting, internal bleeding, and death. Injected: No signs except swelling at the injection site and death. Row 5. Medical management: Provide supportive care (A B Cs); no treatment or vaccine available.&#10;" title="A table is titled characteristics of ric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027" y="1382650"/>
            <a:ext cx="4290234" cy="5446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nSpc>
                <a:spcPct val="85000"/>
              </a:lnSpc>
            </a:pPr>
            <a:r>
              <a:rPr lang="en-US" altLang="en-US" dirty="0"/>
              <a:t>Other EMT Roles </a:t>
            </a:r>
            <a:r>
              <a:rPr lang="en-US" altLang="en-US" sz="2000" b="0" dirty="0"/>
              <a:t>(1 of 2)</a:t>
            </a:r>
          </a:p>
        </p:txBody>
      </p:sp>
      <p:sp>
        <p:nvSpPr>
          <p:cNvPr id="64515" name="Content Placeholder 2"/>
          <p:cNvSpPr>
            <a:spLocks noGrp="1"/>
          </p:cNvSpPr>
          <p:nvPr>
            <p:ph type="body" idx="1"/>
          </p:nvPr>
        </p:nvSpPr>
        <p:spPr/>
        <p:txBody>
          <a:bodyPr rIns="228600"/>
          <a:lstStyle/>
          <a:p>
            <a:pPr>
              <a:spcBef>
                <a:spcPct val="35000"/>
              </a:spcBef>
            </a:pPr>
            <a:r>
              <a:rPr lang="en-US" altLang="en-US" dirty="0"/>
              <a:t>Syndromic surveillance</a:t>
            </a:r>
          </a:p>
          <a:p>
            <a:pPr lvl="1">
              <a:spcBef>
                <a:spcPct val="35000"/>
              </a:spcBef>
            </a:pPr>
            <a:r>
              <a:rPr lang="en-US" altLang="en-US" dirty="0"/>
              <a:t>Monitoring of patients presenting to EDs and alternative care facilities</a:t>
            </a:r>
          </a:p>
          <a:p>
            <a:pPr lvl="1">
              <a:spcBef>
                <a:spcPct val="35000"/>
              </a:spcBef>
            </a:pPr>
            <a:r>
              <a:rPr lang="en-US" altLang="en-US" dirty="0"/>
              <a:t>Patients with signs and symptoms that resemble influenza are important.</a:t>
            </a:r>
          </a:p>
          <a:p>
            <a:pPr lvl="1">
              <a:spcBef>
                <a:spcPct val="35000"/>
              </a:spcBef>
            </a:pPr>
            <a:r>
              <a:rPr lang="en-US" altLang="en-US" dirty="0"/>
              <a:t>Quality assurance and dispatch need to be aware of an unusual number of calls from patients with unexplainable symptom clusters.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a:lnSpc>
                <a:spcPct val="85000"/>
              </a:lnSpc>
            </a:pPr>
            <a:r>
              <a:rPr lang="en-US" altLang="en-US" dirty="0"/>
              <a:t>Other EMT Roles </a:t>
            </a:r>
            <a:r>
              <a:rPr lang="en-US" altLang="en-US" sz="2000" b="0" dirty="0"/>
              <a:t>(2 of 2)</a:t>
            </a:r>
          </a:p>
        </p:txBody>
      </p:sp>
      <p:sp>
        <p:nvSpPr>
          <p:cNvPr id="65539" name="Content Placeholder 2"/>
          <p:cNvSpPr>
            <a:spLocks noGrp="1"/>
          </p:cNvSpPr>
          <p:nvPr>
            <p:ph type="body" idx="1"/>
          </p:nvPr>
        </p:nvSpPr>
        <p:spPr/>
        <p:txBody>
          <a:bodyPr rIns="228600"/>
          <a:lstStyle/>
          <a:p>
            <a:pPr>
              <a:spcBef>
                <a:spcPct val="35000"/>
              </a:spcBef>
            </a:pPr>
            <a:r>
              <a:rPr lang="en-US" altLang="en-US" dirty="0"/>
              <a:t>Points of distribution (POD)</a:t>
            </a:r>
          </a:p>
          <a:p>
            <a:pPr lvl="1">
              <a:spcBef>
                <a:spcPct val="35000"/>
              </a:spcBef>
            </a:pPr>
            <a:r>
              <a:rPr lang="en-US" altLang="en-US" dirty="0"/>
              <a:t>Established in the time of need for the mass distribution of antibiotics, antidotes, vaccinations, and other medications and supplies</a:t>
            </a:r>
          </a:p>
          <a:p>
            <a:pPr lvl="1">
              <a:spcBef>
                <a:spcPct val="35000"/>
              </a:spcBef>
            </a:pPr>
            <a:r>
              <a:rPr lang="en-US" altLang="en-US" dirty="0"/>
              <a:t>Push packs distributed by the Centers for Disease Control and Prevention Strategic National Stockpile </a:t>
            </a:r>
          </a:p>
          <a:p>
            <a:pPr lvl="1">
              <a:spcBef>
                <a:spcPct val="35000"/>
              </a:spcBef>
            </a:pPr>
            <a:r>
              <a:rPr lang="en-US" altLang="en-US" dirty="0"/>
              <a:t>Push packs have a delivery time of 12 hours anywhere in the country.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lnSpc>
                <a:spcPct val="85000"/>
              </a:lnSpc>
            </a:pPr>
            <a:r>
              <a:rPr lang="en-US" altLang="en-US" dirty="0"/>
              <a:t>Radiologic/Nuclear Devices </a:t>
            </a:r>
            <a:r>
              <a:rPr lang="en-US" altLang="en-US" sz="2000" b="0" dirty="0"/>
              <a:t>(1 of 10)</a:t>
            </a:r>
          </a:p>
        </p:txBody>
      </p:sp>
      <p:sp>
        <p:nvSpPr>
          <p:cNvPr id="66563" name="Content Placeholder 2"/>
          <p:cNvSpPr>
            <a:spLocks noGrp="1"/>
          </p:cNvSpPr>
          <p:nvPr>
            <p:ph type="body" idx="1"/>
          </p:nvPr>
        </p:nvSpPr>
        <p:spPr/>
        <p:txBody>
          <a:bodyPr rIns="228600"/>
          <a:lstStyle/>
          <a:p>
            <a:pPr>
              <a:spcBef>
                <a:spcPct val="35000"/>
              </a:spcBef>
            </a:pPr>
            <a:r>
              <a:rPr lang="en-US" altLang="en-US" dirty="0"/>
              <a:t>Ionizing radiation is emitted in the form of rays, or particles.</a:t>
            </a:r>
          </a:p>
          <a:p>
            <a:pPr>
              <a:spcBef>
                <a:spcPct val="35000"/>
              </a:spcBef>
            </a:pPr>
            <a:r>
              <a:rPr lang="en-US" altLang="en-US" dirty="0"/>
              <a:t>Alpha, beta, gamma (x-ray), and neutron radiation</a:t>
            </a:r>
          </a:p>
          <a:p>
            <a:pPr lvl="1">
              <a:spcBef>
                <a:spcPct val="35000"/>
              </a:spcBef>
            </a:pPr>
            <a:r>
              <a:rPr lang="en-US" altLang="en-US" dirty="0"/>
              <a:t>Alpha is the least harmful type.</a:t>
            </a:r>
          </a:p>
          <a:p>
            <a:pPr lvl="1">
              <a:spcBef>
                <a:spcPct val="35000"/>
              </a:spcBef>
            </a:pPr>
            <a:r>
              <a:rPr lang="en-US" altLang="en-US" dirty="0"/>
              <a:t>Beta is slightly more penetrating.</a:t>
            </a:r>
          </a:p>
          <a:p>
            <a:pPr lvl="1">
              <a:spcBef>
                <a:spcPct val="35000"/>
              </a:spcBef>
            </a:pPr>
            <a:r>
              <a:rPr lang="en-US" altLang="en-US" dirty="0"/>
              <a:t>Gamma rays are faster and stronger.</a:t>
            </a:r>
          </a:p>
          <a:p>
            <a:pPr lvl="1">
              <a:spcBef>
                <a:spcPct val="35000"/>
              </a:spcBef>
            </a:pPr>
            <a:r>
              <a:rPr lang="en-US" altLang="en-US" dirty="0"/>
              <a:t>Neutron particles are the most powerful.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nSpc>
                <a:spcPct val="85000"/>
              </a:lnSpc>
            </a:pPr>
            <a:r>
              <a:rPr lang="en-US" altLang="en-US" dirty="0"/>
              <a:t>Radiologic/Nuclear Devices </a:t>
            </a:r>
            <a:r>
              <a:rPr lang="en-US" altLang="en-US" sz="2000" b="0" dirty="0"/>
              <a:t>(2 of 10)</a:t>
            </a:r>
          </a:p>
        </p:txBody>
      </p:sp>
      <p:sp>
        <p:nvSpPr>
          <p:cNvPr id="2" name="Rectangle 1"/>
          <p:cNvSpPr/>
          <p:nvPr/>
        </p:nvSpPr>
        <p:spPr>
          <a:xfrm>
            <a:off x="3626484" y="5953927"/>
            <a:ext cx="5274906" cy="646331"/>
          </a:xfrm>
          <a:prstGeom prst="rect">
            <a:avLst/>
          </a:prstGeom>
        </p:spPr>
        <p:txBody>
          <a:bodyPr wrap="square">
            <a:spAutoFit/>
          </a:bodyPr>
          <a:lstStyle/>
          <a:p>
            <a:r>
              <a:rPr lang="en-US" b="1" dirty="0"/>
              <a:t>FIGURE 41-17 </a:t>
            </a:r>
            <a:r>
              <a:rPr lang="en-US" dirty="0"/>
              <a:t>The penetrating potential of radiation. </a:t>
            </a:r>
            <a:r>
              <a:rPr lang="en-US" b="1" dirty="0"/>
              <a:t>A. </a:t>
            </a:r>
            <a:r>
              <a:rPr lang="en-US" dirty="0"/>
              <a:t>Alpha. </a:t>
            </a:r>
            <a:r>
              <a:rPr lang="en-US" b="1" dirty="0"/>
              <a:t>B. </a:t>
            </a:r>
            <a:r>
              <a:rPr lang="en-US" dirty="0"/>
              <a:t>Beta. </a:t>
            </a:r>
            <a:r>
              <a:rPr lang="en-US" b="1" dirty="0"/>
              <a:t>C. </a:t>
            </a:r>
            <a:r>
              <a:rPr lang="en-US" dirty="0"/>
              <a:t>Gamma. </a:t>
            </a:r>
            <a:r>
              <a:rPr lang="en-US" b="1" dirty="0"/>
              <a:t>D. </a:t>
            </a:r>
            <a:r>
              <a:rPr lang="en-US" dirty="0"/>
              <a:t>Neutron.</a:t>
            </a:r>
          </a:p>
        </p:txBody>
      </p:sp>
      <p:sp>
        <p:nvSpPr>
          <p:cNvPr id="3" name="Rectangle 2"/>
          <p:cNvSpPr/>
          <p:nvPr/>
        </p:nvSpPr>
        <p:spPr>
          <a:xfrm>
            <a:off x="3645145" y="6588056"/>
            <a:ext cx="2087431"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A-D: </a:t>
            </a:r>
            <a:r>
              <a:rPr lang="en-US" sz="1000" dirty="0">
                <a:latin typeface="Arial" panose="020B0604020202020204" pitchFamily="34" charset="0"/>
                <a:cs typeface="Arial" panose="020B0604020202020204" pitchFamily="34" charset="0"/>
              </a:rPr>
              <a:t>© Jones &amp; Bartlett Learning.</a:t>
            </a:r>
          </a:p>
        </p:txBody>
      </p:sp>
      <p:pic>
        <p:nvPicPr>
          <p:cNvPr id="13314" name="Picture 2" descr="A man is standing near a concrete wall. He is reading a newspaper and wearing shirt and pants. A: Alpha rays get deflected by the newspaper. B: Gamma rays get deflected by the pants. C: Gamma rays pass through the legs and are deflected by the concrete wall. D: Neutron rays pass the legs and move toward the wall.&#10;" title="Four illustrations, A through D, describe the penetrating potential of radi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5783" y="1474233"/>
            <a:ext cx="3847748" cy="45154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a:lnSpc>
                <a:spcPct val="85000"/>
              </a:lnSpc>
            </a:pPr>
            <a:r>
              <a:rPr lang="en-US" altLang="en-US" dirty="0"/>
              <a:t>Radiologic/Nuclear Devices </a:t>
            </a:r>
            <a:r>
              <a:rPr lang="en-US" altLang="en-US" sz="2000" b="0" dirty="0"/>
              <a:t>(3 of 10)</a:t>
            </a:r>
          </a:p>
        </p:txBody>
      </p:sp>
      <p:sp>
        <p:nvSpPr>
          <p:cNvPr id="68611" name="Content Placeholder 2"/>
          <p:cNvSpPr>
            <a:spLocks noGrp="1"/>
          </p:cNvSpPr>
          <p:nvPr>
            <p:ph type="body" idx="1"/>
          </p:nvPr>
        </p:nvSpPr>
        <p:spPr/>
        <p:txBody>
          <a:bodyPr rIns="228600"/>
          <a:lstStyle/>
          <a:p>
            <a:pPr>
              <a:spcBef>
                <a:spcPct val="35000"/>
              </a:spcBef>
            </a:pPr>
            <a:r>
              <a:rPr lang="en-US" altLang="en-US" dirty="0"/>
              <a:t>Once radiologic material has been used, the remaining material is called radiologic waste.</a:t>
            </a:r>
          </a:p>
          <a:p>
            <a:pPr>
              <a:spcBef>
                <a:spcPct val="35000"/>
              </a:spcBef>
            </a:pPr>
            <a:r>
              <a:rPr lang="en-US" altLang="en-US" dirty="0"/>
              <a:t>These materials can be found at:</a:t>
            </a:r>
          </a:p>
          <a:p>
            <a:pPr lvl="1">
              <a:spcBef>
                <a:spcPct val="35000"/>
              </a:spcBef>
            </a:pPr>
            <a:r>
              <a:rPr lang="en-US" altLang="en-US" dirty="0"/>
              <a:t>Hospitals and health care facilities with radiology departments </a:t>
            </a:r>
          </a:p>
          <a:p>
            <a:pPr lvl="1">
              <a:spcBef>
                <a:spcPct val="35000"/>
              </a:spcBef>
            </a:pPr>
            <a:r>
              <a:rPr lang="en-US" altLang="en-US" dirty="0"/>
              <a:t>Colleges and universities</a:t>
            </a:r>
          </a:p>
          <a:p>
            <a:pPr lvl="1">
              <a:spcBef>
                <a:spcPct val="35000"/>
              </a:spcBef>
            </a:pPr>
            <a:r>
              <a:rPr lang="en-US" altLang="en-US" dirty="0"/>
              <a:t>Nuclear power plants </a:t>
            </a:r>
          </a:p>
          <a:p>
            <a:pPr lvl="1">
              <a:spcBef>
                <a:spcPct val="35000"/>
              </a:spcBef>
            </a:pPr>
            <a:r>
              <a:rPr lang="en-US" altLang="en-US" dirty="0"/>
              <a:t>Chemical and industrial sites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nSpc>
                <a:spcPct val="85000"/>
              </a:lnSpc>
            </a:pPr>
            <a:r>
              <a:rPr lang="en-US" altLang="en-US" dirty="0"/>
              <a:t>What Is Terrorism? </a:t>
            </a:r>
            <a:r>
              <a:rPr lang="en-US" altLang="en-US" sz="2000" b="0" dirty="0"/>
              <a:t>(3 of 4)</a:t>
            </a:r>
          </a:p>
        </p:txBody>
      </p:sp>
      <p:sp>
        <p:nvSpPr>
          <p:cNvPr id="9219" name="Content Placeholder 2"/>
          <p:cNvSpPr>
            <a:spLocks noGrp="1"/>
          </p:cNvSpPr>
          <p:nvPr>
            <p:ph type="body" idx="1"/>
          </p:nvPr>
        </p:nvSpPr>
        <p:spPr>
          <a:xfrm>
            <a:off x="5795682" y="1447800"/>
            <a:ext cx="5481918" cy="4800600"/>
          </a:xfrm>
        </p:spPr>
        <p:txBody>
          <a:bodyPr rIns="228600"/>
          <a:lstStyle/>
          <a:p>
            <a:pPr>
              <a:spcBef>
                <a:spcPct val="35000"/>
              </a:spcBef>
            </a:pPr>
            <a:r>
              <a:rPr lang="en-US" altLang="en-US" dirty="0"/>
              <a:t>Religious extremist groups/doomsday cults</a:t>
            </a:r>
          </a:p>
          <a:p>
            <a:pPr lvl="1">
              <a:spcBef>
                <a:spcPct val="35000"/>
              </a:spcBef>
            </a:pPr>
            <a:r>
              <a:rPr lang="en-US" altLang="en-US" dirty="0"/>
              <a:t>May participate in apocalyptic violence</a:t>
            </a:r>
          </a:p>
          <a:p>
            <a:pPr>
              <a:spcBef>
                <a:spcPct val="35000"/>
              </a:spcBef>
            </a:pPr>
            <a:r>
              <a:rPr lang="en-US" altLang="en-US" dirty="0"/>
              <a:t>Extremist political groups</a:t>
            </a:r>
          </a:p>
          <a:p>
            <a:pPr lvl="1">
              <a:spcBef>
                <a:spcPct val="35000"/>
              </a:spcBef>
            </a:pPr>
            <a:r>
              <a:rPr lang="en-US" altLang="en-US" dirty="0"/>
              <a:t>Seek political, religious, economic, and social freedom</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766" y="1461128"/>
            <a:ext cx="4429375" cy="3033007"/>
          </a:xfrm>
          <a:prstGeom prst="rect">
            <a:avLst/>
          </a:prstGeom>
        </p:spPr>
      </p:pic>
      <p:sp>
        <p:nvSpPr>
          <p:cNvPr id="10" name="Rectangle 9"/>
          <p:cNvSpPr/>
          <p:nvPr/>
        </p:nvSpPr>
        <p:spPr>
          <a:xfrm>
            <a:off x="793829" y="4575505"/>
            <a:ext cx="4934480" cy="646331"/>
          </a:xfrm>
          <a:prstGeom prst="rect">
            <a:avLst/>
          </a:prstGeom>
        </p:spPr>
        <p:txBody>
          <a:bodyPr wrap="square">
            <a:spAutoFit/>
          </a:bodyPr>
          <a:lstStyle/>
          <a:p>
            <a:r>
              <a:rPr lang="en-US" b="1" dirty="0"/>
              <a:t>FIGURE 41-1 </a:t>
            </a:r>
            <a:r>
              <a:rPr lang="en-US" dirty="0"/>
              <a:t>The bombing at the Boston Marathon in 2013 was an example of domestic terrorism.</a:t>
            </a:r>
          </a:p>
        </p:txBody>
      </p:sp>
      <p:sp>
        <p:nvSpPr>
          <p:cNvPr id="11" name="Rectangle 10"/>
          <p:cNvSpPr/>
          <p:nvPr/>
        </p:nvSpPr>
        <p:spPr>
          <a:xfrm>
            <a:off x="780181" y="5228830"/>
            <a:ext cx="2836033"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Bill Greene/The Boston Globe/Getty Images.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nSpc>
                <a:spcPct val="85000"/>
              </a:lnSpc>
            </a:pPr>
            <a:r>
              <a:rPr lang="en-US" altLang="en-US" dirty="0"/>
              <a:t>Radiologic/Nuclear Devices </a:t>
            </a:r>
            <a:r>
              <a:rPr lang="en-US" altLang="en-US" sz="2000" b="0" dirty="0"/>
              <a:t>(4 of 10)</a:t>
            </a:r>
          </a:p>
        </p:txBody>
      </p:sp>
      <p:sp>
        <p:nvSpPr>
          <p:cNvPr id="69635" name="Rectangle 3"/>
          <p:cNvSpPr>
            <a:spLocks noGrp="1" noChangeArrowheads="1"/>
          </p:cNvSpPr>
          <p:nvPr>
            <p:ph type="body" idx="1"/>
          </p:nvPr>
        </p:nvSpPr>
        <p:spPr/>
        <p:txBody>
          <a:bodyPr rIns="228600"/>
          <a:lstStyle/>
          <a:p>
            <a:pPr>
              <a:spcBef>
                <a:spcPct val="35000"/>
              </a:spcBef>
            </a:pPr>
            <a:r>
              <a:rPr lang="en-US" altLang="en-US" dirty="0"/>
              <a:t>Radiologic dispersal devices (RDDs)</a:t>
            </a:r>
          </a:p>
          <a:p>
            <a:pPr lvl="1">
              <a:spcBef>
                <a:spcPct val="35000"/>
              </a:spcBef>
            </a:pPr>
            <a:r>
              <a:rPr lang="en-US" altLang="en-US" dirty="0"/>
              <a:t>Any container designed to disperse radioactive material</a:t>
            </a:r>
          </a:p>
          <a:p>
            <a:pPr lvl="1">
              <a:spcBef>
                <a:spcPct val="35000"/>
              </a:spcBef>
            </a:pPr>
            <a:r>
              <a:rPr lang="en-US" altLang="en-US" dirty="0"/>
              <a:t>A </a:t>
            </a:r>
            <a:r>
              <a:rPr lang="ja-JP" altLang="en-US"/>
              <a:t>“</a:t>
            </a:r>
            <a:r>
              <a:rPr lang="en-US" altLang="ja-JP" dirty="0"/>
              <a:t>dirty bomb</a:t>
            </a:r>
            <a:r>
              <a:rPr lang="ja-JP" altLang="en-US"/>
              <a:t>”</a:t>
            </a:r>
            <a:r>
              <a:rPr lang="en-US" altLang="ja-JP" dirty="0"/>
              <a:t> can injure victims with the radioactive or explosive material.</a:t>
            </a:r>
          </a:p>
          <a:p>
            <a:pPr lvl="1">
              <a:spcBef>
                <a:spcPct val="35000"/>
              </a:spcBef>
            </a:pPr>
            <a:r>
              <a:rPr lang="en-US" altLang="en-US" dirty="0"/>
              <a:t>The dirty bomb is an ineffective WMD.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nSpc>
                <a:spcPct val="85000"/>
              </a:lnSpc>
            </a:pPr>
            <a:r>
              <a:rPr lang="en-US" altLang="en-US" dirty="0"/>
              <a:t>Radiologic/Nuclear Devices </a:t>
            </a:r>
            <a:r>
              <a:rPr lang="en-US" altLang="en-US" sz="2000" b="0" dirty="0"/>
              <a:t>(5 of 10)</a:t>
            </a:r>
          </a:p>
        </p:txBody>
      </p:sp>
      <p:sp>
        <p:nvSpPr>
          <p:cNvPr id="70659" name="Rectangle 3"/>
          <p:cNvSpPr>
            <a:spLocks noGrp="1" noChangeArrowheads="1"/>
          </p:cNvSpPr>
          <p:nvPr>
            <p:ph type="body" idx="1"/>
          </p:nvPr>
        </p:nvSpPr>
        <p:spPr>
          <a:xfrm>
            <a:off x="914400" y="1600200"/>
            <a:ext cx="10363200" cy="4800600"/>
          </a:xfrm>
        </p:spPr>
        <p:txBody>
          <a:bodyPr rIns="228600"/>
          <a:lstStyle/>
          <a:p>
            <a:pPr>
              <a:spcBef>
                <a:spcPct val="35000"/>
              </a:spcBef>
            </a:pPr>
            <a:r>
              <a:rPr lang="en-US" altLang="en-US" dirty="0"/>
              <a:t>Nuclear energy is artificially made by altering (splitting) radioactive atoms.</a:t>
            </a:r>
          </a:p>
          <a:p>
            <a:pPr lvl="1">
              <a:spcBef>
                <a:spcPct val="35000"/>
              </a:spcBef>
            </a:pPr>
            <a:r>
              <a:rPr lang="en-US" altLang="en-US" dirty="0"/>
              <a:t>The result is an immense amount of energy that usually takes the form of heat.</a:t>
            </a:r>
          </a:p>
          <a:p>
            <a:pPr lvl="1">
              <a:spcBef>
                <a:spcPct val="35000"/>
              </a:spcBef>
            </a:pPr>
            <a:r>
              <a:rPr lang="en-US" altLang="en-US" dirty="0"/>
              <a:t>Nuclear material is used in:</a:t>
            </a:r>
          </a:p>
          <a:p>
            <a:pPr lvl="2">
              <a:spcBef>
                <a:spcPts val="800"/>
              </a:spcBef>
            </a:pPr>
            <a:r>
              <a:rPr lang="en-US" altLang="en-US" sz="2000" dirty="0"/>
              <a:t>Medicine</a:t>
            </a:r>
          </a:p>
          <a:p>
            <a:pPr lvl="2">
              <a:spcBef>
                <a:spcPts val="800"/>
              </a:spcBef>
            </a:pPr>
            <a:r>
              <a:rPr lang="en-US" altLang="en-US" sz="2000" dirty="0"/>
              <a:t>Weapons</a:t>
            </a:r>
          </a:p>
          <a:p>
            <a:pPr lvl="2">
              <a:spcBef>
                <a:spcPts val="800"/>
              </a:spcBef>
            </a:pPr>
            <a:r>
              <a:rPr lang="en-US" altLang="en-US" sz="2000" dirty="0"/>
              <a:t>Naval vessels</a:t>
            </a:r>
          </a:p>
          <a:p>
            <a:pPr lvl="2">
              <a:spcBef>
                <a:spcPts val="800"/>
              </a:spcBef>
            </a:pPr>
            <a:r>
              <a:rPr lang="en-US" altLang="en-US" sz="2000" dirty="0"/>
              <a:t>Power plants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a:lnSpc>
                <a:spcPct val="85000"/>
              </a:lnSpc>
            </a:pPr>
            <a:r>
              <a:rPr lang="en-US" altLang="en-US" dirty="0"/>
              <a:t>Radiologic/Nuclear Devices </a:t>
            </a:r>
            <a:r>
              <a:rPr lang="en-US" altLang="en-US" sz="2000" b="0" dirty="0"/>
              <a:t>(6 of 10)</a:t>
            </a:r>
          </a:p>
        </p:txBody>
      </p:sp>
      <p:sp>
        <p:nvSpPr>
          <p:cNvPr id="71683" name="Content Placeholder 2"/>
          <p:cNvSpPr>
            <a:spLocks noGrp="1"/>
          </p:cNvSpPr>
          <p:nvPr>
            <p:ph type="body" idx="1"/>
          </p:nvPr>
        </p:nvSpPr>
        <p:spPr/>
        <p:txBody>
          <a:bodyPr rIns="228600"/>
          <a:lstStyle/>
          <a:p>
            <a:pPr>
              <a:spcBef>
                <a:spcPct val="35000"/>
              </a:spcBef>
            </a:pPr>
            <a:r>
              <a:rPr lang="en-US" altLang="en-US" dirty="0"/>
              <a:t>Nuclear weapons</a:t>
            </a:r>
          </a:p>
          <a:p>
            <a:pPr lvl="1">
              <a:spcBef>
                <a:spcPct val="35000"/>
              </a:spcBef>
            </a:pPr>
            <a:r>
              <a:rPr lang="en-US" altLang="en-US" dirty="0"/>
              <a:t>Kept only in secure facilities</a:t>
            </a:r>
          </a:p>
          <a:p>
            <a:pPr lvl="1">
              <a:spcBef>
                <a:spcPct val="35000"/>
              </a:spcBef>
            </a:pPr>
            <a:r>
              <a:rPr lang="en-US" altLang="en-US" dirty="0"/>
              <a:t>The likelihood of a nuclear attack is extremely remote.</a:t>
            </a:r>
          </a:p>
          <a:p>
            <a:pPr lvl="1">
              <a:spcBef>
                <a:spcPct val="35000"/>
              </a:spcBef>
            </a:pPr>
            <a:r>
              <a:rPr lang="en-US" altLang="en-US" dirty="0"/>
              <a:t>The whereabouts of many small nuclear devices are unknown.</a:t>
            </a:r>
          </a:p>
          <a:p>
            <a:pPr lvl="2">
              <a:spcBef>
                <a:spcPts val="900"/>
              </a:spcBef>
            </a:pPr>
            <a:r>
              <a:rPr lang="en-US" altLang="en-US" sz="2000" dirty="0"/>
              <a:t>Special Atomic Demolition Munition (SADM)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a:lnSpc>
                <a:spcPct val="85000"/>
              </a:lnSpc>
            </a:pPr>
            <a:r>
              <a:rPr lang="en-US" altLang="en-US" dirty="0"/>
              <a:t>Radiologic/Nuclear Devices </a:t>
            </a:r>
            <a:r>
              <a:rPr lang="en-US" altLang="en-US" sz="2000" b="0" dirty="0"/>
              <a:t>(7 of 10)</a:t>
            </a:r>
          </a:p>
        </p:txBody>
      </p:sp>
      <p:sp>
        <p:nvSpPr>
          <p:cNvPr id="72707" name="Content Placeholder 2"/>
          <p:cNvSpPr>
            <a:spLocks noGrp="1"/>
          </p:cNvSpPr>
          <p:nvPr>
            <p:ph type="body" idx="1"/>
          </p:nvPr>
        </p:nvSpPr>
        <p:spPr/>
        <p:txBody>
          <a:bodyPr rIns="228600"/>
          <a:lstStyle/>
          <a:p>
            <a:pPr>
              <a:spcBef>
                <a:spcPct val="35000"/>
              </a:spcBef>
            </a:pPr>
            <a:r>
              <a:rPr lang="en-US" altLang="en-US" dirty="0"/>
              <a:t>Patients exposed to excessive radiation are considered victims of acute radiation toxicity. </a:t>
            </a:r>
          </a:p>
          <a:p>
            <a:pPr>
              <a:spcBef>
                <a:spcPct val="35000"/>
              </a:spcBef>
            </a:pPr>
            <a:r>
              <a:rPr lang="en-US" altLang="en-US" dirty="0"/>
              <a:t>Effects of radiation exposure will vary depending on the amount of radiation and the route of entry.</a:t>
            </a:r>
          </a:p>
          <a:p>
            <a:pPr lvl="1">
              <a:spcBef>
                <a:spcPct val="35000"/>
              </a:spcBef>
            </a:pPr>
            <a:r>
              <a:rPr lang="en-US" altLang="en-US" dirty="0"/>
              <a:t>Radiation can be introduced into the body by all routes of entry.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a:lnSpc>
                <a:spcPct val="85000"/>
              </a:lnSpc>
            </a:pPr>
            <a:r>
              <a:rPr lang="en-US" altLang="en-US" dirty="0"/>
              <a:t>Radiologic/Nuclear Devices </a:t>
            </a:r>
            <a:r>
              <a:rPr lang="en-US" altLang="en-US" sz="2000" b="0" dirty="0"/>
              <a:t>(8 of 10)</a:t>
            </a:r>
          </a:p>
        </p:txBody>
      </p:sp>
      <p:pic>
        <p:nvPicPr>
          <p:cNvPr id="14338" name="Picture 2" descr="The table shows two columns and three rows. Row entries are as follows. Row 1. Low exposure: Nausea, vomiting, diarrhea, dizziness, headache. Row 2. Moderate exposure: First degree burns, hair loss, compromised immune system (death of white blood cells), and cancer. Row 3. Severe exposure: Second- and third-degree burns, cancer, and death.&#10;" title="A table is titled common signs of acute radiation toxic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335" y="1672520"/>
            <a:ext cx="7127518" cy="47898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nSpc>
                <a:spcPct val="85000"/>
              </a:lnSpc>
            </a:pPr>
            <a:r>
              <a:rPr lang="en-US" altLang="en-US" dirty="0"/>
              <a:t>Radiologic/Nuclear Devices </a:t>
            </a:r>
            <a:r>
              <a:rPr lang="en-US" altLang="en-US" sz="2000" b="0" dirty="0"/>
              <a:t>(9 of 10)</a:t>
            </a:r>
          </a:p>
        </p:txBody>
      </p:sp>
      <p:sp>
        <p:nvSpPr>
          <p:cNvPr id="74755" name="Rectangle 3"/>
          <p:cNvSpPr>
            <a:spLocks noGrp="1" noChangeArrowheads="1"/>
          </p:cNvSpPr>
          <p:nvPr>
            <p:ph type="body" idx="1"/>
          </p:nvPr>
        </p:nvSpPr>
        <p:spPr/>
        <p:txBody>
          <a:bodyPr rIns="228600"/>
          <a:lstStyle/>
          <a:p>
            <a:pPr>
              <a:spcBef>
                <a:spcPct val="35000"/>
              </a:spcBef>
            </a:pPr>
            <a:r>
              <a:rPr lang="en-US" altLang="en-US" dirty="0"/>
              <a:t>Being exposed to a radiation source does not make a patient contaminated or radioactive.</a:t>
            </a:r>
          </a:p>
          <a:p>
            <a:pPr lvl="1">
              <a:spcBef>
                <a:spcPct val="35000"/>
              </a:spcBef>
            </a:pPr>
            <a:r>
              <a:rPr lang="en-US" altLang="en-US" dirty="0"/>
              <a:t>However, when patients have a radioactive source on their body, they must be initially cared for by a hazmat responder.</a:t>
            </a:r>
          </a:p>
          <a:p>
            <a:pPr lvl="1">
              <a:spcBef>
                <a:spcPct val="35000"/>
              </a:spcBef>
            </a:pPr>
            <a:r>
              <a:rPr lang="en-US" altLang="en-US" dirty="0"/>
              <a:t>After decontamination, you may begin treatment with the ABCs.</a:t>
            </a:r>
          </a:p>
          <a:p>
            <a:pPr lvl="1">
              <a:spcBef>
                <a:spcPct val="35000"/>
              </a:spcBef>
            </a:pPr>
            <a:r>
              <a:rPr lang="en-US" altLang="en-US" dirty="0"/>
              <a:t>Wear appropriate PPE, and place all body fluids in containers for proper disposal.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nSpc>
                <a:spcPct val="85000"/>
              </a:lnSpc>
            </a:pPr>
            <a:r>
              <a:rPr lang="en-US" altLang="en-US" dirty="0"/>
              <a:t>Radiologic/Nuclear Devices </a:t>
            </a:r>
            <a:r>
              <a:rPr lang="en-US" altLang="en-US" sz="2000" b="0" dirty="0"/>
              <a:t>(10 of 10)</a:t>
            </a:r>
          </a:p>
        </p:txBody>
      </p:sp>
      <p:sp>
        <p:nvSpPr>
          <p:cNvPr id="75779" name="Rectangle 3"/>
          <p:cNvSpPr>
            <a:spLocks noGrp="1" noChangeArrowheads="1"/>
          </p:cNvSpPr>
          <p:nvPr>
            <p:ph type="body" idx="1"/>
          </p:nvPr>
        </p:nvSpPr>
        <p:spPr/>
        <p:txBody>
          <a:bodyPr rIns="228600"/>
          <a:lstStyle/>
          <a:p>
            <a:pPr>
              <a:spcBef>
                <a:spcPct val="35000"/>
              </a:spcBef>
            </a:pPr>
            <a:r>
              <a:rPr lang="en-US" altLang="en-US" dirty="0"/>
              <a:t>There is no protective gear designed to completely shield you from radiation.</a:t>
            </a:r>
          </a:p>
          <a:p>
            <a:pPr lvl="1">
              <a:spcBef>
                <a:spcPct val="35000"/>
              </a:spcBef>
            </a:pPr>
            <a:r>
              <a:rPr lang="en-US" altLang="en-US" dirty="0"/>
              <a:t>The less time that you are exposed to the source, the less the effects will be.</a:t>
            </a:r>
          </a:p>
          <a:p>
            <a:pPr lvl="1">
              <a:spcBef>
                <a:spcPct val="35000"/>
              </a:spcBef>
            </a:pPr>
            <a:r>
              <a:rPr lang="en-US" altLang="en-US" dirty="0"/>
              <a:t>Make certain that responders are stationed far enough from the incident.</a:t>
            </a:r>
          </a:p>
          <a:p>
            <a:pPr lvl="1">
              <a:spcBef>
                <a:spcPct val="35000"/>
              </a:spcBef>
            </a:pPr>
            <a:r>
              <a:rPr lang="en-US" altLang="en-US" dirty="0"/>
              <a:t>Always assume it is the strongest form of radiation and use concrete shielding.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a:lnSpc>
                <a:spcPct val="85000"/>
              </a:lnSpc>
            </a:pPr>
            <a:r>
              <a:rPr lang="en-US" altLang="en-US" dirty="0"/>
              <a:t>Incendiary and Explosive Devices </a:t>
            </a:r>
            <a:r>
              <a:rPr lang="en-US" altLang="en-US" sz="2000" b="0" dirty="0"/>
              <a:t>(1 of 6)</a:t>
            </a:r>
          </a:p>
        </p:txBody>
      </p:sp>
      <p:sp>
        <p:nvSpPr>
          <p:cNvPr id="76803" name="Content Placeholder 2"/>
          <p:cNvSpPr>
            <a:spLocks noGrp="1"/>
          </p:cNvSpPr>
          <p:nvPr>
            <p:ph type="body" idx="1"/>
          </p:nvPr>
        </p:nvSpPr>
        <p:spPr/>
        <p:txBody>
          <a:bodyPr rIns="228600"/>
          <a:lstStyle/>
          <a:p>
            <a:r>
              <a:rPr lang="en-US" altLang="en-US" dirty="0"/>
              <a:t>Incendiary (used to start fires) and explosive devices come in various shapes and sizes.</a:t>
            </a:r>
          </a:p>
          <a:p>
            <a:pPr lvl="1"/>
            <a:r>
              <a:rPr lang="en-US" altLang="en-US" dirty="0"/>
              <a:t>It is important to identify an object you believe is a potential device.</a:t>
            </a:r>
          </a:p>
          <a:p>
            <a:pPr lvl="1">
              <a:spcBef>
                <a:spcPct val="35000"/>
              </a:spcBef>
            </a:pPr>
            <a:r>
              <a:rPr lang="en-US" altLang="en-US" dirty="0"/>
              <a:t>Notify the authorities, and safely evacuate the area.</a:t>
            </a:r>
          </a:p>
          <a:p>
            <a:pPr>
              <a:spcBef>
                <a:spcPct val="35000"/>
              </a:spcBef>
            </a:pPr>
            <a:r>
              <a:rPr lang="en-US" altLang="en-US" dirty="0"/>
              <a:t>Always remember that there is the possibility of a secondary device when you respond to the scene.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nSpc>
                <a:spcPct val="85000"/>
              </a:lnSpc>
            </a:pPr>
            <a:r>
              <a:rPr lang="en-US" altLang="en-US" dirty="0"/>
              <a:t>Incendiary and Explosive Devices </a:t>
            </a:r>
            <a:r>
              <a:rPr lang="en-US" altLang="en-US" sz="2000" b="0" dirty="0"/>
              <a:t>(2 of 6)</a:t>
            </a:r>
          </a:p>
        </p:txBody>
      </p:sp>
      <p:sp>
        <p:nvSpPr>
          <p:cNvPr id="77827" name="Content Placeholder 2"/>
          <p:cNvSpPr>
            <a:spLocks noGrp="1"/>
          </p:cNvSpPr>
          <p:nvPr>
            <p:ph type="body" idx="1"/>
          </p:nvPr>
        </p:nvSpPr>
        <p:spPr/>
        <p:txBody>
          <a:bodyPr rIns="228600"/>
          <a:lstStyle/>
          <a:p>
            <a:pPr>
              <a:spcBef>
                <a:spcPct val="35000"/>
              </a:spcBef>
            </a:pPr>
            <a:r>
              <a:rPr lang="en-US" altLang="en-US" dirty="0"/>
              <a:t>Primary blast injury</a:t>
            </a:r>
          </a:p>
          <a:p>
            <a:pPr lvl="1">
              <a:spcBef>
                <a:spcPct val="35000"/>
              </a:spcBef>
            </a:pPr>
            <a:r>
              <a:rPr lang="en-US" altLang="en-US" dirty="0"/>
              <a:t>Direct effects of the pressure wave on the body</a:t>
            </a:r>
          </a:p>
          <a:p>
            <a:pPr lvl="1">
              <a:spcBef>
                <a:spcPct val="35000"/>
              </a:spcBef>
            </a:pPr>
            <a:r>
              <a:rPr lang="en-US" altLang="en-US" dirty="0"/>
              <a:t>Seen almost exclusively in the hollow organs</a:t>
            </a:r>
          </a:p>
          <a:p>
            <a:pPr lvl="1">
              <a:spcBef>
                <a:spcPct val="35000"/>
              </a:spcBef>
            </a:pPr>
            <a:r>
              <a:rPr lang="en-US" altLang="en-US" dirty="0"/>
              <a:t>An injury to the lungs causes the greatest morbidity and mortality.</a:t>
            </a:r>
          </a:p>
          <a:p>
            <a:pPr>
              <a:spcBef>
                <a:spcPct val="35000"/>
              </a:spcBef>
            </a:pPr>
            <a:r>
              <a:rPr lang="en-US" altLang="en-US" dirty="0"/>
              <a:t>Secondary blast injury</a:t>
            </a:r>
          </a:p>
          <a:p>
            <a:pPr lvl="1">
              <a:spcBef>
                <a:spcPct val="35000"/>
              </a:spcBef>
            </a:pPr>
            <a:r>
              <a:rPr lang="en-US" altLang="en-US" dirty="0"/>
              <a:t>Penetrating or nonpenetrating injury that results from flying debris</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nSpc>
                <a:spcPct val="85000"/>
              </a:lnSpc>
            </a:pPr>
            <a:r>
              <a:rPr lang="en-US" altLang="en-US" dirty="0"/>
              <a:t>Incendiary and Explosive Devices </a:t>
            </a:r>
            <a:r>
              <a:rPr lang="en-US" altLang="en-US" sz="2000" b="0" dirty="0"/>
              <a:t>(3 of 6)</a:t>
            </a:r>
          </a:p>
        </p:txBody>
      </p:sp>
      <p:sp>
        <p:nvSpPr>
          <p:cNvPr id="78851" name="Rectangle 3"/>
          <p:cNvSpPr>
            <a:spLocks noGrp="1" noChangeArrowheads="1"/>
          </p:cNvSpPr>
          <p:nvPr>
            <p:ph type="body" idx="1"/>
          </p:nvPr>
        </p:nvSpPr>
        <p:spPr/>
        <p:txBody>
          <a:bodyPr rIns="228600"/>
          <a:lstStyle/>
          <a:p>
            <a:pPr>
              <a:spcBef>
                <a:spcPct val="35000"/>
              </a:spcBef>
            </a:pPr>
            <a:r>
              <a:rPr lang="en-US" altLang="en-US" dirty="0"/>
              <a:t>Tertiary blast injury</a:t>
            </a:r>
          </a:p>
          <a:p>
            <a:pPr lvl="1">
              <a:spcBef>
                <a:spcPct val="35000"/>
              </a:spcBef>
            </a:pPr>
            <a:r>
              <a:rPr lang="en-US" altLang="en-US" dirty="0"/>
              <a:t>Whole body displacement and subsequent impact with environmental objects</a:t>
            </a:r>
          </a:p>
          <a:p>
            <a:pPr lvl="1">
              <a:spcBef>
                <a:spcPct val="35000"/>
              </a:spcBef>
            </a:pPr>
            <a:r>
              <a:rPr lang="en-US" altLang="en-US" dirty="0"/>
              <a:t>Also includes crush injury</a:t>
            </a:r>
          </a:p>
          <a:p>
            <a:r>
              <a:rPr lang="en-US" altLang="en-US" dirty="0"/>
              <a:t>Quaternary blast injury</a:t>
            </a:r>
          </a:p>
          <a:p>
            <a:pPr lvl="1"/>
            <a:r>
              <a:rPr lang="en-US" altLang="en-US" dirty="0"/>
              <a:t>Any other injury caused by a blast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nSpc>
                <a:spcPct val="85000"/>
              </a:lnSpc>
            </a:pPr>
            <a:r>
              <a:rPr lang="en-US" altLang="en-US" dirty="0"/>
              <a:t>What Is Terrorism? </a:t>
            </a:r>
            <a:r>
              <a:rPr lang="en-US" altLang="en-US" sz="2000" b="0" dirty="0"/>
              <a:t>(4 of 4)</a:t>
            </a:r>
          </a:p>
        </p:txBody>
      </p:sp>
      <p:sp>
        <p:nvSpPr>
          <p:cNvPr id="10243" name="Content Placeholder 2"/>
          <p:cNvSpPr>
            <a:spLocks noGrp="1"/>
          </p:cNvSpPr>
          <p:nvPr>
            <p:ph type="body" idx="1"/>
          </p:nvPr>
        </p:nvSpPr>
        <p:spPr>
          <a:xfrm>
            <a:off x="6083300" y="1447800"/>
            <a:ext cx="5194300" cy="4800600"/>
          </a:xfrm>
        </p:spPr>
        <p:txBody>
          <a:bodyPr rIns="228600"/>
          <a:lstStyle/>
          <a:p>
            <a:pPr>
              <a:spcBef>
                <a:spcPct val="35000"/>
              </a:spcBef>
            </a:pPr>
            <a:r>
              <a:rPr lang="en-US" altLang="en-US" dirty="0"/>
              <a:t>Cyber terrorists</a:t>
            </a:r>
          </a:p>
          <a:p>
            <a:pPr lvl="1">
              <a:spcBef>
                <a:spcPct val="35000"/>
              </a:spcBef>
            </a:pPr>
            <a:r>
              <a:rPr lang="en-US" altLang="en-US" dirty="0"/>
              <a:t>Attack a population</a:t>
            </a:r>
            <a:r>
              <a:rPr lang="ja-JP" altLang="en-US" dirty="0"/>
              <a:t>’</a:t>
            </a:r>
            <a:r>
              <a:rPr lang="en-US" altLang="ja-JP" dirty="0"/>
              <a:t>s technological infrastructure</a:t>
            </a:r>
          </a:p>
          <a:p>
            <a:pPr>
              <a:spcBef>
                <a:spcPct val="35000"/>
              </a:spcBef>
            </a:pPr>
            <a:r>
              <a:rPr lang="en-US" altLang="en-US" dirty="0"/>
              <a:t>Single-issue groups</a:t>
            </a:r>
          </a:p>
          <a:p>
            <a:pPr lvl="1">
              <a:spcBef>
                <a:spcPct val="35000"/>
              </a:spcBef>
            </a:pPr>
            <a:r>
              <a:rPr lang="en-US" altLang="en-US" dirty="0"/>
              <a:t>Include antiabortion groups, animal rights groups, anarchists, racists, ecoterrorists</a:t>
            </a:r>
          </a:p>
        </p:txBody>
      </p:sp>
      <p:sp>
        <p:nvSpPr>
          <p:cNvPr id="10" name="Rectangle 9"/>
          <p:cNvSpPr/>
          <p:nvPr/>
        </p:nvSpPr>
        <p:spPr>
          <a:xfrm>
            <a:off x="928299" y="4683081"/>
            <a:ext cx="4934480" cy="646331"/>
          </a:xfrm>
          <a:prstGeom prst="rect">
            <a:avLst/>
          </a:prstGeom>
        </p:spPr>
        <p:txBody>
          <a:bodyPr wrap="square">
            <a:spAutoFit/>
          </a:bodyPr>
          <a:lstStyle/>
          <a:p>
            <a:r>
              <a:rPr lang="en-US" b="1" dirty="0"/>
              <a:t>FIGURE 41-2 </a:t>
            </a:r>
            <a:r>
              <a:rPr lang="en-US" dirty="0"/>
              <a:t>Demonstrators being held back by police in Times Square in 2011.</a:t>
            </a:r>
          </a:p>
        </p:txBody>
      </p:sp>
      <p:sp>
        <p:nvSpPr>
          <p:cNvPr id="11" name="Rectangle 10"/>
          <p:cNvSpPr/>
          <p:nvPr/>
        </p:nvSpPr>
        <p:spPr>
          <a:xfrm>
            <a:off x="914651" y="5336406"/>
            <a:ext cx="2738250"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EMMANUEL DUNAND/AFP/Getty Images.</a:t>
            </a:r>
          </a:p>
        </p:txBody>
      </p:sp>
      <p:pic>
        <p:nvPicPr>
          <p:cNvPr id="12" name="Picture 2" descr="A photo shows a group of people being held back by police officer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299" y="1511464"/>
            <a:ext cx="4683426" cy="31265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nSpc>
                <a:spcPct val="85000"/>
              </a:lnSpc>
            </a:pPr>
            <a:r>
              <a:rPr lang="en-US" altLang="en-US" dirty="0"/>
              <a:t>Incendiary and Explosive Devices </a:t>
            </a:r>
            <a:r>
              <a:rPr lang="en-US" altLang="en-US" sz="2000" b="0" dirty="0"/>
              <a:t>(4 of 6)</a:t>
            </a:r>
          </a:p>
        </p:txBody>
      </p:sp>
      <p:sp>
        <p:nvSpPr>
          <p:cNvPr id="79875" name="Rectangle 3"/>
          <p:cNvSpPr>
            <a:spLocks noGrp="1" noChangeArrowheads="1"/>
          </p:cNvSpPr>
          <p:nvPr>
            <p:ph type="body" idx="1"/>
          </p:nvPr>
        </p:nvSpPr>
        <p:spPr/>
        <p:txBody>
          <a:bodyPr rIns="228600"/>
          <a:lstStyle/>
          <a:p>
            <a:pPr>
              <a:spcBef>
                <a:spcPct val="35000"/>
              </a:spcBef>
            </a:pPr>
            <a:r>
              <a:rPr lang="en-US" altLang="en-US" dirty="0"/>
              <a:t>The physics of an explosion</a:t>
            </a:r>
          </a:p>
          <a:p>
            <a:pPr lvl="1">
              <a:spcBef>
                <a:spcPct val="35000"/>
              </a:spcBef>
            </a:pPr>
            <a:r>
              <a:rPr lang="en-US" altLang="en-US" dirty="0"/>
              <a:t>When a substance is detonated, a solid or liquid is chemically converted into gas under high pressure.</a:t>
            </a:r>
          </a:p>
          <a:p>
            <a:pPr lvl="1">
              <a:spcBef>
                <a:spcPct val="35000"/>
              </a:spcBef>
            </a:pPr>
            <a:r>
              <a:rPr lang="en-US" altLang="en-US" dirty="0"/>
              <a:t>This generates a spherical blast wave.</a:t>
            </a:r>
          </a:p>
          <a:p>
            <a:pPr lvl="1">
              <a:spcBef>
                <a:spcPct val="35000"/>
              </a:spcBef>
            </a:pPr>
            <a:r>
              <a:rPr lang="en-US" altLang="en-US" dirty="0"/>
              <a:t>Flying debris and high winds commonly cause conventional blunt and penetrating trauma.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nSpc>
                <a:spcPct val="85000"/>
              </a:lnSpc>
            </a:pPr>
            <a:r>
              <a:rPr lang="en-US" altLang="en-US" dirty="0"/>
              <a:t>Incendiary and Explosive Devices </a:t>
            </a:r>
            <a:r>
              <a:rPr lang="en-US" altLang="en-US" sz="2000" b="0" dirty="0"/>
              <a:t>(5 of 6)</a:t>
            </a:r>
          </a:p>
        </p:txBody>
      </p:sp>
      <p:sp>
        <p:nvSpPr>
          <p:cNvPr id="80899" name="Rectangle 3"/>
          <p:cNvSpPr>
            <a:spLocks noGrp="1" noChangeArrowheads="1"/>
          </p:cNvSpPr>
          <p:nvPr>
            <p:ph type="body" idx="1"/>
          </p:nvPr>
        </p:nvSpPr>
        <p:spPr/>
        <p:txBody>
          <a:bodyPr rIns="228600"/>
          <a:lstStyle/>
          <a:p>
            <a:pPr>
              <a:spcBef>
                <a:spcPct val="35000"/>
              </a:spcBef>
            </a:pPr>
            <a:r>
              <a:rPr lang="en-US" altLang="en-US" dirty="0"/>
              <a:t>Hollow organs such as the middle ear, lung, and GI tract are most susceptible to pressure changes.</a:t>
            </a:r>
          </a:p>
          <a:p>
            <a:pPr lvl="1">
              <a:spcBef>
                <a:spcPct val="35000"/>
              </a:spcBef>
            </a:pPr>
            <a:r>
              <a:rPr lang="en-US" altLang="en-US" dirty="0"/>
              <a:t>The ear is the organ system most sensitive to blast injuries.</a:t>
            </a:r>
          </a:p>
          <a:p>
            <a:pPr lvl="1">
              <a:spcBef>
                <a:spcPct val="35000"/>
              </a:spcBef>
            </a:pPr>
            <a:r>
              <a:rPr lang="en-US" altLang="en-US" dirty="0"/>
              <a:t>Primary pulmonary blast injuries occur as contusions and hemorrhages.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lnSpc>
                <a:spcPct val="85000"/>
              </a:lnSpc>
            </a:pPr>
            <a:r>
              <a:rPr lang="en-US" altLang="en-US" dirty="0"/>
              <a:t>Incendiary and Explosive Devices </a:t>
            </a:r>
            <a:r>
              <a:rPr lang="en-US" altLang="en-US" sz="2000" b="0" dirty="0"/>
              <a:t>(6 of 6)</a:t>
            </a:r>
          </a:p>
        </p:txBody>
      </p:sp>
      <p:sp>
        <p:nvSpPr>
          <p:cNvPr id="81923" name="Rectangle 3"/>
          <p:cNvSpPr>
            <a:spLocks noGrp="1" noChangeArrowheads="1"/>
          </p:cNvSpPr>
          <p:nvPr>
            <p:ph type="body" idx="1"/>
          </p:nvPr>
        </p:nvSpPr>
        <p:spPr/>
        <p:txBody>
          <a:bodyPr rIns="228600"/>
          <a:lstStyle/>
          <a:p>
            <a:pPr>
              <a:spcBef>
                <a:spcPct val="35000"/>
              </a:spcBef>
            </a:pPr>
            <a:r>
              <a:rPr lang="en-US" altLang="en-US" dirty="0"/>
              <a:t>Blast lung is the most common cause of death from blast injury. </a:t>
            </a:r>
          </a:p>
          <a:p>
            <a:pPr>
              <a:spcBef>
                <a:spcPct val="35000"/>
              </a:spcBef>
            </a:pPr>
            <a:r>
              <a:rPr lang="en-US" altLang="en-US" dirty="0"/>
              <a:t>Neurologic injuries and head trauma are also common causes of death from blast injuries.</a:t>
            </a:r>
          </a:p>
          <a:p>
            <a:pPr>
              <a:spcBef>
                <a:spcPct val="35000"/>
              </a:spcBef>
            </a:pPr>
            <a:r>
              <a:rPr lang="en-US" altLang="en-US" dirty="0"/>
              <a:t>Extremity injuries, including traumatic amputations, are common.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lnSpc>
                <a:spcPct val="85000"/>
              </a:lnSpc>
            </a:pPr>
            <a:r>
              <a:rPr lang="en-US" altLang="en-US" dirty="0"/>
              <a:t>Review</a:t>
            </a:r>
          </a:p>
        </p:txBody>
      </p:sp>
      <p:sp>
        <p:nvSpPr>
          <p:cNvPr id="82947"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dirty="0"/>
              <a:t>What type of terrorist group would MOST likely bomb an abortion clinic?</a:t>
            </a:r>
          </a:p>
          <a:p>
            <a:pPr marL="1016000" lvl="1" indent="-444500">
              <a:spcBef>
                <a:spcPct val="35000"/>
              </a:spcBef>
              <a:buFontTx/>
              <a:buAutoNum type="alphaUcPeriod"/>
            </a:pPr>
            <a:r>
              <a:rPr lang="en-US" altLang="en-US" dirty="0"/>
              <a:t>Single-issue group</a:t>
            </a:r>
          </a:p>
          <a:p>
            <a:pPr marL="1016000" lvl="1" indent="-444500">
              <a:spcBef>
                <a:spcPct val="35000"/>
              </a:spcBef>
              <a:buFontTx/>
              <a:buAutoNum type="alphaUcPeriod"/>
            </a:pPr>
            <a:r>
              <a:rPr lang="en-US" altLang="en-US" dirty="0"/>
              <a:t>Technology terrorists</a:t>
            </a:r>
          </a:p>
          <a:p>
            <a:pPr marL="1016000" lvl="1" indent="-444500">
              <a:spcBef>
                <a:spcPct val="35000"/>
              </a:spcBef>
              <a:buFontTx/>
              <a:buAutoNum type="alphaUcPeriod"/>
            </a:pPr>
            <a:r>
              <a:rPr lang="en-US" altLang="en-US" dirty="0"/>
              <a:t>Extremist political group</a:t>
            </a:r>
          </a:p>
          <a:p>
            <a:pPr marL="1016000" lvl="1" indent="-444500">
              <a:spcBef>
                <a:spcPct val="35000"/>
              </a:spcBef>
              <a:buFontTx/>
              <a:buAutoNum type="alphaUcPeriod"/>
            </a:pPr>
            <a:r>
              <a:rPr lang="en-US" altLang="en-US" dirty="0"/>
              <a:t>Violent religious group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nSpc>
                <a:spcPct val="85000"/>
              </a:lnSpc>
            </a:pPr>
            <a:r>
              <a:rPr lang="en-US" altLang="en-US" dirty="0"/>
              <a:t>Review</a:t>
            </a:r>
          </a:p>
        </p:txBody>
      </p:sp>
      <p:sp>
        <p:nvSpPr>
          <p:cNvPr id="83971"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A</a:t>
            </a:r>
            <a:endParaRPr lang="en-US" altLang="en-US" b="1" dirty="0"/>
          </a:p>
          <a:p>
            <a:pPr marL="0" indent="0">
              <a:spcBef>
                <a:spcPct val="35000"/>
              </a:spcBef>
              <a:buFontTx/>
              <a:buNone/>
            </a:pPr>
            <a:r>
              <a:rPr lang="en-US" altLang="en-US" b="1" dirty="0"/>
              <a:t>Rationale: </a:t>
            </a:r>
            <a:r>
              <a:rPr lang="en-US" altLang="en-US" dirty="0"/>
              <a:t>Single-issue terrorist groups, as their name implies, focus on single issues. They include antiabortion groups, animal rights groups, anarchists, racists, or even ecoterrorists, who threaten violence as a means to protect the environment.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84995"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dirty="0"/>
              <a:t>What type of terrorist group would MOST likely bomb an abortion clinic?</a:t>
            </a:r>
          </a:p>
          <a:p>
            <a:pPr marL="1016000" lvl="1" indent="-444500">
              <a:spcBef>
                <a:spcPct val="35000"/>
              </a:spcBef>
              <a:buFontTx/>
              <a:buAutoNum type="alphaUcPeriod"/>
            </a:pPr>
            <a:r>
              <a:rPr lang="en-US" altLang="en-US" dirty="0"/>
              <a:t>Single-issue group</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Technology terrorists</a:t>
            </a:r>
            <a:br>
              <a:rPr lang="en-US" altLang="en-US" dirty="0"/>
            </a:br>
            <a:r>
              <a:rPr lang="en-US" altLang="en-US" b="1" dirty="0"/>
              <a:t>Rationale: </a:t>
            </a:r>
            <a:r>
              <a:rPr lang="en-US" altLang="en-US" dirty="0">
                <a:solidFill>
                  <a:srgbClr val="F37021"/>
                </a:solidFill>
              </a:rPr>
              <a:t>Technology terrorists would attack the technology infrastructure.</a:t>
            </a:r>
          </a:p>
          <a:p>
            <a:pPr marL="1016000" lvl="1" indent="-444500">
              <a:spcBef>
                <a:spcPct val="35000"/>
              </a:spcBef>
              <a:buFontTx/>
              <a:buAutoNum type="alphaUcPeriod" startAt="3"/>
            </a:pPr>
            <a:r>
              <a:rPr lang="en-US" altLang="en-US" dirty="0"/>
              <a:t>Extremist political group</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An extremist political group seeks political, religious, economic, and social freedom.</a:t>
            </a:r>
          </a:p>
          <a:p>
            <a:pPr marL="1016000" lvl="1" indent="-444500">
              <a:spcBef>
                <a:spcPct val="35000"/>
              </a:spcBef>
              <a:buFontTx/>
              <a:buAutoNum type="alphaUcPeriod" startAt="3"/>
            </a:pPr>
            <a:r>
              <a:rPr lang="en-US" altLang="en-US" dirty="0"/>
              <a:t>Violent religious group</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Violent religious groups, also known as doomsday cults, may participate in apocalyptic violence.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nSpc>
                <a:spcPct val="85000"/>
              </a:lnSpc>
            </a:pPr>
            <a:r>
              <a:rPr lang="en-US" altLang="en-US" dirty="0"/>
              <a:t>Review</a:t>
            </a:r>
          </a:p>
        </p:txBody>
      </p:sp>
      <p:sp>
        <p:nvSpPr>
          <p:cNvPr id="87043" name="Rectangle 3"/>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dirty="0"/>
              <a:t>The term </a:t>
            </a:r>
            <a:r>
              <a:rPr lang="ja-JP" altLang="en-US" dirty="0"/>
              <a:t>“</a:t>
            </a:r>
            <a:r>
              <a:rPr lang="en-US" altLang="ja-JP" dirty="0"/>
              <a:t>weaponization</a:t>
            </a:r>
            <a:r>
              <a:rPr lang="ja-JP" altLang="en-US" dirty="0"/>
              <a:t>”</a:t>
            </a:r>
            <a:r>
              <a:rPr lang="en-US" altLang="ja-JP" dirty="0"/>
              <a:t> is defined as:</a:t>
            </a:r>
          </a:p>
          <a:p>
            <a:pPr marL="1016000" lvl="1" indent="-444500">
              <a:spcBef>
                <a:spcPts val="900"/>
              </a:spcBef>
              <a:buFontTx/>
              <a:buAutoNum type="alphaUcPeriod"/>
            </a:pPr>
            <a:r>
              <a:rPr lang="en-US" altLang="en-US" dirty="0"/>
              <a:t>the period of time that a chemical agent will remain on a given surface before it evaporates. </a:t>
            </a:r>
          </a:p>
          <a:p>
            <a:pPr marL="1016000" lvl="1" indent="-444500">
              <a:spcBef>
                <a:spcPts val="900"/>
              </a:spcBef>
              <a:buFontTx/>
              <a:buAutoNum type="alphaUcPeriod"/>
            </a:pPr>
            <a:r>
              <a:rPr lang="en-US" altLang="en-US" dirty="0"/>
              <a:t>the method or mechanism by which a terrorist or terrorist group delivers a chemical or biologic agent. </a:t>
            </a:r>
          </a:p>
          <a:p>
            <a:pPr marL="1016000" lvl="1" indent="-444500">
              <a:spcBef>
                <a:spcPts val="900"/>
              </a:spcBef>
              <a:buFontTx/>
              <a:buAutoNum type="alphaUcPeriod"/>
            </a:pPr>
            <a:r>
              <a:rPr lang="en-US" altLang="en-US" dirty="0"/>
              <a:t>the cultivation, synthetization, and/or mutation of an agent in order to maximize the target population</a:t>
            </a:r>
            <a:r>
              <a:rPr lang="ja-JP" altLang="en-US" dirty="0"/>
              <a:t>’</a:t>
            </a:r>
            <a:r>
              <a:rPr lang="en-US" altLang="ja-JP" dirty="0"/>
              <a:t>s exposure. </a:t>
            </a:r>
          </a:p>
          <a:p>
            <a:pPr marL="1016000" lvl="1" indent="-444500">
              <a:spcBef>
                <a:spcPts val="900"/>
              </a:spcBef>
              <a:buFontTx/>
              <a:buAutoNum type="alphaUcPeriod"/>
            </a:pPr>
            <a:r>
              <a:rPr lang="en-US" altLang="en-US" dirty="0"/>
              <a:t>the detonation of an explosive device utilizing an item that is inconspicuous, such as a briefcase or suitcase.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nSpc>
                <a:spcPct val="85000"/>
              </a:lnSpc>
            </a:pPr>
            <a:r>
              <a:rPr lang="en-US" altLang="en-US" dirty="0"/>
              <a:t>Review</a:t>
            </a:r>
          </a:p>
        </p:txBody>
      </p:sp>
      <p:sp>
        <p:nvSpPr>
          <p:cNvPr id="88067"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C</a:t>
            </a:r>
            <a:endParaRPr lang="en-US" altLang="en-US" b="1" dirty="0"/>
          </a:p>
          <a:p>
            <a:pPr marL="0" indent="0">
              <a:spcBef>
                <a:spcPct val="35000"/>
              </a:spcBef>
              <a:buFontTx/>
              <a:buNone/>
            </a:pPr>
            <a:r>
              <a:rPr lang="en-US" altLang="en-US" b="1" dirty="0"/>
              <a:t>Rationale: </a:t>
            </a:r>
            <a:r>
              <a:rPr lang="en-US" altLang="en-US" dirty="0"/>
              <a:t>Weaponization is the creation of a weapon from a biologic agent generally found in nature that causes disease. The agent is cultivated, synthesized, and/or mutated to maximize the target population</a:t>
            </a:r>
            <a:r>
              <a:rPr lang="ja-JP" altLang="en-US"/>
              <a:t>’</a:t>
            </a:r>
            <a:r>
              <a:rPr lang="en-US" altLang="ja-JP" dirty="0"/>
              <a:t>s exposure to the agent.</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89091" name="Rectangle 3"/>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dirty="0"/>
              <a:t>The term </a:t>
            </a:r>
            <a:r>
              <a:rPr lang="ja-JP" altLang="en-US" dirty="0"/>
              <a:t>“</a:t>
            </a:r>
            <a:r>
              <a:rPr lang="en-US" altLang="ja-JP" dirty="0"/>
              <a:t>weaponization</a:t>
            </a:r>
            <a:r>
              <a:rPr lang="ja-JP" altLang="en-US" dirty="0"/>
              <a:t>”</a:t>
            </a:r>
            <a:r>
              <a:rPr lang="en-US" altLang="ja-JP" dirty="0"/>
              <a:t> is defined as:</a:t>
            </a:r>
          </a:p>
          <a:p>
            <a:pPr marL="1016000" lvl="1" indent="-444500">
              <a:spcBef>
                <a:spcPct val="35000"/>
              </a:spcBef>
              <a:buFontTx/>
              <a:buAutoNum type="alphaUcPeriod"/>
            </a:pPr>
            <a:r>
              <a:rPr lang="en-US" altLang="en-US" dirty="0"/>
              <a:t>the period of time that a chemical agent will remain on a given surface before it evaporates.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is persistency and volatility.</a:t>
            </a:r>
          </a:p>
          <a:p>
            <a:pPr marL="1016000" lvl="1" indent="-444500">
              <a:spcBef>
                <a:spcPct val="35000"/>
              </a:spcBef>
              <a:buFontTx/>
              <a:buAutoNum type="alphaUcPeriod"/>
            </a:pPr>
            <a:r>
              <a:rPr lang="en-US" altLang="en-US" dirty="0"/>
              <a:t>the method or mechanism by which a terrorist or terrorist group delivers a chemical or biologic agent. </a:t>
            </a:r>
            <a:br>
              <a:rPr lang="en-US" altLang="en-US" dirty="0"/>
            </a:br>
            <a:r>
              <a:rPr lang="en-US" altLang="en-US" b="1" dirty="0"/>
              <a:t>Rationale: </a:t>
            </a:r>
            <a:r>
              <a:rPr lang="en-US" altLang="en-US" dirty="0">
                <a:solidFill>
                  <a:srgbClr val="F37021"/>
                </a:solidFill>
              </a:rPr>
              <a:t>This is dissemination.</a:t>
            </a:r>
          </a:p>
          <a:p>
            <a:pPr marL="1016000" lvl="1" indent="-444500">
              <a:spcBef>
                <a:spcPct val="35000"/>
              </a:spcBef>
              <a:buFontTx/>
              <a:buAutoNum type="alphaUcPeriod" startAt="3"/>
            </a:pPr>
            <a:r>
              <a:rPr lang="en-US" altLang="en-US" dirty="0"/>
              <a:t>the cultivation, </a:t>
            </a:r>
            <a:r>
              <a:rPr lang="en-US" altLang="en-US" dirty="0" err="1"/>
              <a:t>synthetization</a:t>
            </a:r>
            <a:r>
              <a:rPr lang="en-US" altLang="en-US" dirty="0"/>
              <a:t>, and/or mutation of an agent in order to maximize the target population</a:t>
            </a:r>
            <a:r>
              <a:rPr lang="ja-JP" altLang="en-US" dirty="0"/>
              <a:t>’</a:t>
            </a:r>
            <a:r>
              <a:rPr lang="en-US" altLang="ja-JP" dirty="0"/>
              <a:t>s exposure. </a:t>
            </a:r>
            <a:br>
              <a:rPr lang="en-US" altLang="ja-JP" dirty="0"/>
            </a:br>
            <a:r>
              <a:rPr lang="en-US" altLang="ja-JP" b="1" dirty="0"/>
              <a:t>Rationale:</a:t>
            </a:r>
            <a:r>
              <a:rPr lang="en-US" altLang="ja-JP" b="1" dirty="0">
                <a:solidFill>
                  <a:srgbClr val="000000"/>
                </a:solidFill>
              </a:rPr>
              <a:t> </a:t>
            </a:r>
            <a:r>
              <a:rPr lang="en-US" altLang="ja-JP" dirty="0">
                <a:solidFill>
                  <a:srgbClr val="F37021"/>
                </a:solidFill>
              </a:rPr>
              <a:t>Correct answer</a:t>
            </a:r>
          </a:p>
          <a:p>
            <a:pPr marL="1016000" lvl="1" indent="-444500">
              <a:spcBef>
                <a:spcPct val="35000"/>
              </a:spcBef>
              <a:buFontTx/>
              <a:buAutoNum type="alphaUcPeriod" startAt="3"/>
            </a:pPr>
            <a:r>
              <a:rPr lang="en-US" altLang="en-US" dirty="0"/>
              <a:t>the detonation of an explosive device utilizing an item that is inconspicuous, such as a briefcase or suitcase.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is not the 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nSpc>
                <a:spcPct val="85000"/>
              </a:lnSpc>
            </a:pPr>
            <a:r>
              <a:rPr lang="en-US" altLang="en-US" dirty="0"/>
              <a:t>Review</a:t>
            </a:r>
          </a:p>
        </p:txBody>
      </p:sp>
      <p:sp>
        <p:nvSpPr>
          <p:cNvPr id="91139"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dirty="0"/>
              <a:t>The Department of Homeland Security posts a daily advisory system to keep the public aware of the current terrorist threat level. What does an orange level indicate?</a:t>
            </a:r>
          </a:p>
          <a:p>
            <a:pPr marL="1016000" lvl="1" indent="-444500">
              <a:spcBef>
                <a:spcPct val="35000"/>
              </a:spcBef>
              <a:buFontTx/>
              <a:buAutoNum type="alphaUcPeriod"/>
            </a:pPr>
            <a:r>
              <a:rPr lang="en-US" altLang="en-US" dirty="0"/>
              <a:t>Low: Low risk of terrorist attacks</a:t>
            </a:r>
          </a:p>
          <a:p>
            <a:pPr marL="1016000" lvl="1" indent="-444500">
              <a:spcBef>
                <a:spcPct val="35000"/>
              </a:spcBef>
              <a:buFontTx/>
              <a:buAutoNum type="alphaUcPeriod"/>
            </a:pPr>
            <a:r>
              <a:rPr lang="en-US" altLang="en-US" dirty="0"/>
              <a:t>High: High risk of terrorist attacks</a:t>
            </a:r>
          </a:p>
          <a:p>
            <a:pPr marL="1016000" lvl="1" indent="-444500">
              <a:spcBef>
                <a:spcPct val="35000"/>
              </a:spcBef>
              <a:buFontTx/>
              <a:buAutoNum type="alphaUcPeriod"/>
            </a:pPr>
            <a:r>
              <a:rPr lang="en-US" altLang="en-US" dirty="0"/>
              <a:t>Severe: Severe risk of terrorist attacks</a:t>
            </a:r>
          </a:p>
          <a:p>
            <a:pPr marL="1016000" lvl="1" indent="-444500">
              <a:spcBef>
                <a:spcPct val="35000"/>
              </a:spcBef>
              <a:buFontTx/>
              <a:buAutoNum type="alphaUcPeriod"/>
            </a:pPr>
            <a:r>
              <a:rPr lang="en-US" altLang="en-US" dirty="0"/>
              <a:t>Elevated: Significant risk of terrorist attacks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3770F-C9F7-A841-9DE6-98A5EB205B06}"/>
              </a:ext>
            </a:extLst>
          </p:cNvPr>
          <p:cNvSpPr>
            <a:spLocks noGrp="1"/>
          </p:cNvSpPr>
          <p:nvPr>
            <p:ph type="title"/>
          </p:nvPr>
        </p:nvSpPr>
        <p:spPr/>
        <p:txBody>
          <a:bodyPr/>
          <a:lstStyle/>
          <a:p>
            <a:r>
              <a:rPr lang="en-US" dirty="0"/>
              <a:t>Active Shooter Events </a:t>
            </a:r>
            <a:r>
              <a:rPr lang="en-US" sz="2000" b="0" dirty="0"/>
              <a:t>(1 of 4)</a:t>
            </a:r>
          </a:p>
        </p:txBody>
      </p:sp>
      <p:sp>
        <p:nvSpPr>
          <p:cNvPr id="3" name="Content Placeholder 2">
            <a:extLst>
              <a:ext uri="{FF2B5EF4-FFF2-40B4-BE49-F238E27FC236}">
                <a16:creationId xmlns:a16="http://schemas.microsoft.com/office/drawing/2014/main" id="{6041B051-4E52-4F4C-8413-3E0967296D69}"/>
              </a:ext>
            </a:extLst>
          </p:cNvPr>
          <p:cNvSpPr>
            <a:spLocks noGrp="1"/>
          </p:cNvSpPr>
          <p:nvPr>
            <p:ph idx="1"/>
          </p:nvPr>
        </p:nvSpPr>
        <p:spPr>
          <a:xfrm>
            <a:off x="6158752" y="1490870"/>
            <a:ext cx="5054077" cy="4699047"/>
          </a:xfrm>
        </p:spPr>
        <p:txBody>
          <a:bodyPr/>
          <a:lstStyle/>
          <a:p>
            <a:r>
              <a:rPr lang="en-US" dirty="0"/>
              <a:t>“Lone wolf” terrorist attack</a:t>
            </a:r>
          </a:p>
          <a:p>
            <a:r>
              <a:rPr lang="en-US" dirty="0"/>
              <a:t>Frequent threat in the United States</a:t>
            </a:r>
          </a:p>
          <a:p>
            <a:r>
              <a:rPr lang="en-US" dirty="0"/>
              <a:t>Motives of the attacker are not always clear.</a:t>
            </a:r>
          </a:p>
          <a:p>
            <a:r>
              <a:rPr lang="en-US" dirty="0"/>
              <a:t>Attacks may target</a:t>
            </a:r>
          </a:p>
          <a:p>
            <a:pPr lvl="1"/>
            <a:r>
              <a:rPr lang="en-US" dirty="0"/>
              <a:t>Schools</a:t>
            </a:r>
          </a:p>
          <a:p>
            <a:pPr lvl="1"/>
            <a:r>
              <a:rPr lang="en-US" dirty="0"/>
              <a:t>Music festivals</a:t>
            </a:r>
          </a:p>
          <a:p>
            <a:pPr lvl="1"/>
            <a:r>
              <a:rPr lang="en-US" dirty="0"/>
              <a:t>Shopping centers</a:t>
            </a:r>
          </a:p>
        </p:txBody>
      </p:sp>
      <p:pic>
        <p:nvPicPr>
          <p:cNvPr id="4" name="Picture 3" descr="A photo shows firefighters walking toward the Pulse nightclub.&#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744" y="1589914"/>
            <a:ext cx="4816519" cy="3224133"/>
          </a:xfrm>
          <a:prstGeom prst="rect">
            <a:avLst/>
          </a:prstGeom>
        </p:spPr>
      </p:pic>
      <p:sp>
        <p:nvSpPr>
          <p:cNvPr id="5" name="Rectangle 4"/>
          <p:cNvSpPr/>
          <p:nvPr/>
        </p:nvSpPr>
        <p:spPr>
          <a:xfrm>
            <a:off x="766935" y="4965469"/>
            <a:ext cx="4934480" cy="923330"/>
          </a:xfrm>
          <a:prstGeom prst="rect">
            <a:avLst/>
          </a:prstGeom>
        </p:spPr>
        <p:txBody>
          <a:bodyPr wrap="square">
            <a:spAutoFit/>
          </a:bodyPr>
          <a:lstStyle/>
          <a:p>
            <a:r>
              <a:rPr lang="en-US" b="1" dirty="0"/>
              <a:t>FIGURE 41-3 </a:t>
            </a:r>
            <a:r>
              <a:rPr lang="en-US" dirty="0"/>
              <a:t>The Pulse nightclub shooting in Orlando in 2016 was an example of a lone wolf terrorist attack. </a:t>
            </a:r>
          </a:p>
        </p:txBody>
      </p:sp>
      <p:sp>
        <p:nvSpPr>
          <p:cNvPr id="6" name="Rectangle 5"/>
          <p:cNvSpPr/>
          <p:nvPr/>
        </p:nvSpPr>
        <p:spPr>
          <a:xfrm>
            <a:off x="793628" y="5847394"/>
            <a:ext cx="5137945" cy="246221"/>
          </a:xfrm>
          <a:prstGeom prst="rect">
            <a:avLst/>
          </a:prstGeom>
        </p:spPr>
        <p:txBody>
          <a:bodyPr wrap="none">
            <a:spAutoFit/>
          </a:bodyPr>
          <a:lstStyle/>
          <a:p>
            <a:r>
              <a:rPr lang="en-US" sz="1000" dirty="0"/>
              <a:t>The Pulse nightclub shooting in Orlando in 2016 was an example of a lone wolf terrorist attack. </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844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nSpc>
                <a:spcPct val="85000"/>
              </a:lnSpc>
            </a:pPr>
            <a:r>
              <a:rPr lang="en-US" altLang="en-US" dirty="0"/>
              <a:t>Review</a:t>
            </a:r>
          </a:p>
        </p:txBody>
      </p:sp>
      <p:sp>
        <p:nvSpPr>
          <p:cNvPr id="92163"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B</a:t>
            </a:r>
            <a:endParaRPr lang="en-US" altLang="en-US" b="1" dirty="0"/>
          </a:p>
          <a:p>
            <a:pPr marL="0" indent="0">
              <a:spcBef>
                <a:spcPct val="35000"/>
              </a:spcBef>
              <a:buFontTx/>
              <a:buNone/>
            </a:pPr>
            <a:r>
              <a:rPr lang="en-US" altLang="en-US" b="1" dirty="0"/>
              <a:t>Rationale: </a:t>
            </a:r>
            <a:r>
              <a:rPr lang="en-US" altLang="en-US" dirty="0"/>
              <a:t>According to the Department of Homeland Security (DHS) advisory system, the color orange indicates a high risk of terrorist attacks. Red, the highest level, indicates a severe risk of terrorist attacks. Yellow (elevated) indicates a significant risk of terrorist attacks. Blue (guarded) indicates a general risk of terrorist attacks. Green indicates a low risk of terrorist attacks.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nSpc>
                <a:spcPct val="85000"/>
              </a:lnSpc>
            </a:pPr>
            <a:r>
              <a:rPr lang="en-US" altLang="en-US" dirty="0"/>
              <a:t>Review</a:t>
            </a:r>
          </a:p>
        </p:txBody>
      </p:sp>
      <p:sp>
        <p:nvSpPr>
          <p:cNvPr id="93187" name="Rectangle 3"/>
          <p:cNvSpPr>
            <a:spLocks noGrp="1" noChangeArrowheads="1"/>
          </p:cNvSpPr>
          <p:nvPr>
            <p:ph type="body" idx="1"/>
          </p:nvPr>
        </p:nvSpPr>
        <p:spPr/>
        <p:txBody>
          <a:bodyPr rIns="228600"/>
          <a:lstStyle/>
          <a:p>
            <a:pPr marL="457200" indent="-457200">
              <a:spcBef>
                <a:spcPct val="10000"/>
              </a:spcBef>
              <a:buFontTx/>
              <a:buAutoNum type="arabicPeriod" startAt="3"/>
            </a:pPr>
            <a:r>
              <a:rPr lang="en-US" altLang="en-US" dirty="0"/>
              <a:t>The Department of Homeland Security posts a daily advisory system to keep the public aware of the current terrorist threat level. What does an orange level indicate?</a:t>
            </a:r>
          </a:p>
          <a:p>
            <a:pPr marL="1016000" lvl="1" indent="-444500">
              <a:spcBef>
                <a:spcPts val="840"/>
              </a:spcBef>
              <a:buFontTx/>
              <a:buAutoNum type="alphaUcPeriod"/>
            </a:pPr>
            <a:r>
              <a:rPr lang="en-US" altLang="en-US" dirty="0"/>
              <a:t>Low: Low risk of terrorist attacks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is a green level.</a:t>
            </a:r>
          </a:p>
          <a:p>
            <a:pPr marL="1016000" lvl="1" indent="-444500">
              <a:spcBef>
                <a:spcPts val="840"/>
              </a:spcBef>
              <a:buFontTx/>
              <a:buAutoNum type="alphaUcPeriod"/>
            </a:pPr>
            <a:r>
              <a:rPr lang="en-US" altLang="en-US" dirty="0"/>
              <a:t>High: High risk of terrorist attacks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ts val="840"/>
              </a:spcBef>
              <a:buFontTx/>
              <a:buAutoNum type="alphaUcPeriod"/>
            </a:pPr>
            <a:r>
              <a:rPr lang="en-US" altLang="en-US" dirty="0"/>
              <a:t>Severe: Severe risk of terrorist attacks</a:t>
            </a:r>
            <a:br>
              <a:rPr lang="en-US" altLang="en-US" dirty="0"/>
            </a:br>
            <a:r>
              <a:rPr lang="en-US" altLang="en-US" b="1" dirty="0"/>
              <a:t>Rationale: </a:t>
            </a:r>
            <a:r>
              <a:rPr lang="en-US" altLang="en-US" dirty="0">
                <a:solidFill>
                  <a:srgbClr val="F37021"/>
                </a:solidFill>
              </a:rPr>
              <a:t>This is a red level.</a:t>
            </a:r>
          </a:p>
          <a:p>
            <a:pPr marL="1016000" lvl="1" indent="-444500">
              <a:spcBef>
                <a:spcPts val="840"/>
              </a:spcBef>
              <a:buFontTx/>
              <a:buAutoNum type="alphaUcPeriod"/>
            </a:pPr>
            <a:r>
              <a:rPr lang="en-US" altLang="en-US" dirty="0"/>
              <a:t>Elevated: Significant risk of terrorist attacks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is a yellow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nSpc>
                <a:spcPct val="85000"/>
              </a:lnSpc>
            </a:pPr>
            <a:r>
              <a:rPr lang="en-US" altLang="en-US" dirty="0"/>
              <a:t>Review</a:t>
            </a:r>
          </a:p>
        </p:txBody>
      </p:sp>
      <p:sp>
        <p:nvSpPr>
          <p:cNvPr id="94211"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dirty="0"/>
              <a:t>You are dispatched to a bombing along with 15 other ambulances. Upon arriving at the scene, you should stage your ambulance: </a:t>
            </a:r>
          </a:p>
          <a:p>
            <a:pPr marL="1016000" lvl="1" indent="-444500">
              <a:spcBef>
                <a:spcPct val="35000"/>
              </a:spcBef>
              <a:buFontTx/>
              <a:buAutoNum type="alphaUcPeriod"/>
            </a:pPr>
            <a:r>
              <a:rPr lang="en-US" altLang="en-US" dirty="0"/>
              <a:t>as close to the bombing site as possible.</a:t>
            </a:r>
          </a:p>
          <a:p>
            <a:pPr marL="1016000" lvl="1" indent="-444500">
              <a:spcBef>
                <a:spcPct val="35000"/>
              </a:spcBef>
              <a:buFontTx/>
              <a:buAutoNum type="alphaUcPeriod"/>
            </a:pPr>
            <a:r>
              <a:rPr lang="en-US" altLang="en-US" dirty="0"/>
              <a:t>upwind and uphill from the bombing site.</a:t>
            </a:r>
          </a:p>
          <a:p>
            <a:pPr marL="1016000" lvl="1" indent="-444500">
              <a:spcBef>
                <a:spcPct val="35000"/>
              </a:spcBef>
              <a:buFontTx/>
              <a:buAutoNum type="alphaUcPeriod"/>
            </a:pPr>
            <a:r>
              <a:rPr lang="en-US" altLang="en-US" dirty="0"/>
              <a:t>downwind and uphill from the bombing site.</a:t>
            </a:r>
          </a:p>
          <a:p>
            <a:pPr marL="1016000" lvl="1" indent="-444500">
              <a:spcBef>
                <a:spcPct val="35000"/>
              </a:spcBef>
              <a:buFontTx/>
              <a:buAutoNum type="alphaUcPeriod"/>
            </a:pPr>
            <a:r>
              <a:rPr lang="en-US" altLang="en-US" dirty="0"/>
              <a:t>upwind and downhill from the bombing site.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lnSpc>
                <a:spcPct val="85000"/>
              </a:lnSpc>
            </a:pPr>
            <a:r>
              <a:rPr lang="en-US" altLang="en-US" dirty="0"/>
              <a:t>Review</a:t>
            </a:r>
          </a:p>
        </p:txBody>
      </p:sp>
      <p:sp>
        <p:nvSpPr>
          <p:cNvPr id="95235"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B</a:t>
            </a:r>
            <a:endParaRPr lang="en-US" altLang="en-US" b="1" dirty="0"/>
          </a:p>
          <a:p>
            <a:pPr marL="0" indent="0">
              <a:spcBef>
                <a:spcPct val="35000"/>
              </a:spcBef>
              <a:buFontTx/>
              <a:buNone/>
            </a:pPr>
            <a:r>
              <a:rPr lang="en-US" altLang="en-US" b="1" dirty="0"/>
              <a:t>Rationale: </a:t>
            </a:r>
            <a:r>
              <a:rPr lang="en-US" altLang="en-US" dirty="0"/>
              <a:t>As with any hazmat incident, you should stage your ambulance uphill and upwind from a bombing site. A hazardous chemical may have been released during the bombing; remaining uphill and upwind from the incident site will minimize your risk of exposure.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96259"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dirty="0"/>
              <a:t>You are dispatched to a bombing along with 15 other ambulances. Upon arriving at the scene, you should stage your ambulance: </a:t>
            </a:r>
          </a:p>
          <a:p>
            <a:pPr marL="1016000" lvl="1" indent="-444500">
              <a:spcBef>
                <a:spcPct val="35000"/>
              </a:spcBef>
              <a:buFontTx/>
              <a:buAutoNum type="alphaUcPeriod"/>
            </a:pPr>
            <a:r>
              <a:rPr lang="en-US" altLang="en-US" dirty="0"/>
              <a:t>as close to the bombing site as possible.</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You do not know if there was a chemical release or if there may be additional bombings.</a:t>
            </a:r>
          </a:p>
          <a:p>
            <a:pPr marL="1016000" lvl="1" indent="-444500">
              <a:spcBef>
                <a:spcPct val="35000"/>
              </a:spcBef>
              <a:buFontTx/>
              <a:buAutoNum type="alphaUcPeriod"/>
            </a:pPr>
            <a:r>
              <a:rPr lang="en-US" altLang="en-US" dirty="0"/>
              <a:t>upwind and uphill from the bombing site.</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startAt="3"/>
            </a:pPr>
            <a:r>
              <a:rPr lang="en-US" altLang="en-US" dirty="0"/>
              <a:t>downwind and uphill from the bombing site.</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You should treat the scene like a hazmat situation; stay upwind.</a:t>
            </a:r>
          </a:p>
          <a:p>
            <a:pPr marL="1016000" lvl="1" indent="-444500">
              <a:spcBef>
                <a:spcPct val="35000"/>
              </a:spcBef>
              <a:buFontTx/>
              <a:buAutoNum type="alphaUcPeriod" startAt="3"/>
            </a:pPr>
            <a:r>
              <a:rPr lang="en-US" altLang="en-US" dirty="0"/>
              <a:t>upwind and downhill from the bombing site.</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You should remain uphill.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nSpc>
                <a:spcPct val="85000"/>
              </a:lnSpc>
            </a:pPr>
            <a:r>
              <a:rPr lang="en-US" altLang="en-US" dirty="0"/>
              <a:t>Review</a:t>
            </a:r>
          </a:p>
        </p:txBody>
      </p:sp>
      <p:sp>
        <p:nvSpPr>
          <p:cNvPr id="98307" name="Rectangle 3"/>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dirty="0"/>
              <a:t>A terrorist would MOST likely use a secondary explosive device:</a:t>
            </a:r>
          </a:p>
          <a:p>
            <a:pPr marL="1016000" lvl="1" indent="-444500">
              <a:spcBef>
                <a:spcPct val="35000"/>
              </a:spcBef>
              <a:buFontTx/>
              <a:buAutoNum type="alphaUcPeriod"/>
            </a:pPr>
            <a:r>
              <a:rPr lang="en-US" altLang="en-US" dirty="0"/>
              <a:t>to ensure that a structure is completely destroyed.</a:t>
            </a:r>
          </a:p>
          <a:p>
            <a:pPr marL="1016000" lvl="1" indent="-444500">
              <a:spcBef>
                <a:spcPct val="35000"/>
              </a:spcBef>
              <a:buFontTx/>
              <a:buAutoNum type="alphaUcPeriod"/>
            </a:pPr>
            <a:r>
              <a:rPr lang="en-US" altLang="en-US" dirty="0"/>
              <a:t>in case the primary explosive device fails to detonate.</a:t>
            </a:r>
          </a:p>
          <a:p>
            <a:pPr marL="1016000" lvl="1" indent="-444500">
              <a:spcBef>
                <a:spcPct val="35000"/>
              </a:spcBef>
              <a:buFontTx/>
              <a:buAutoNum type="alphaUcPeriod"/>
            </a:pPr>
            <a:r>
              <a:rPr lang="en-US" altLang="en-US" dirty="0"/>
              <a:t>as a means of dispersing a biologic or chemical agent. </a:t>
            </a:r>
          </a:p>
          <a:p>
            <a:pPr marL="1016000" lvl="1" indent="-444500">
              <a:spcBef>
                <a:spcPct val="35000"/>
              </a:spcBef>
              <a:buFontTx/>
              <a:buAutoNum type="alphaUcPeriod"/>
            </a:pPr>
            <a:r>
              <a:rPr lang="en-US" altLang="en-US" dirty="0"/>
              <a:t>to injure rescuers and gain maximum public attention.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nSpc>
                <a:spcPct val="85000"/>
              </a:lnSpc>
            </a:pPr>
            <a:r>
              <a:rPr lang="en-US" altLang="en-US" dirty="0"/>
              <a:t>Review</a:t>
            </a:r>
          </a:p>
        </p:txBody>
      </p:sp>
      <p:sp>
        <p:nvSpPr>
          <p:cNvPr id="99331"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D</a:t>
            </a:r>
            <a:endParaRPr lang="en-US" altLang="en-US" b="1" dirty="0"/>
          </a:p>
          <a:p>
            <a:pPr marL="0" indent="0">
              <a:spcBef>
                <a:spcPct val="35000"/>
              </a:spcBef>
              <a:buFontTx/>
              <a:buNone/>
            </a:pPr>
            <a:r>
              <a:rPr lang="en-US" altLang="en-US" b="1" dirty="0"/>
              <a:t>Rationale: </a:t>
            </a:r>
            <a:r>
              <a:rPr lang="en-US" altLang="en-US" dirty="0"/>
              <a:t>A secondary explosive device is usually aimed at injuring or killing rescue workers. It is also designed to be caught on camera by the media, which draws public attention to the terrorist. Biologic or chemical agents can be dispersed by the primary device, the secondary device, or both.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00355" name="Rectangle 3"/>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dirty="0"/>
              <a:t>A terrorist would MOST likely use a secondary explosive device:</a:t>
            </a:r>
          </a:p>
          <a:p>
            <a:pPr marL="1016000" lvl="1" indent="-444500">
              <a:spcBef>
                <a:spcPct val="35000"/>
              </a:spcBef>
              <a:buFontTx/>
              <a:buAutoNum type="alphaUcPeriod"/>
            </a:pPr>
            <a:r>
              <a:rPr lang="en-US" altLang="en-US" dirty="0"/>
              <a:t>to ensure that a structure is completely destroyed.</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The building will be destroyed by the first explosive device if that is the intention of the terrorist.</a:t>
            </a:r>
          </a:p>
          <a:p>
            <a:pPr marL="1016000" lvl="1" indent="-444500">
              <a:spcBef>
                <a:spcPct val="35000"/>
              </a:spcBef>
              <a:buFontTx/>
              <a:buAutoNum type="alphaUcPeriod"/>
            </a:pPr>
            <a:r>
              <a:rPr lang="en-US" altLang="en-US" dirty="0"/>
              <a:t>in case the primary explosive device fails to detonate.</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A secondary explosive device is not usually needed for this reason.</a:t>
            </a:r>
          </a:p>
          <a:p>
            <a:pPr marL="1016000" lvl="1" indent="-444500">
              <a:spcBef>
                <a:spcPct val="35000"/>
              </a:spcBef>
              <a:buFontTx/>
              <a:buAutoNum type="alphaUcPeriod" startAt="3"/>
            </a:pPr>
            <a:r>
              <a:rPr lang="en-US" altLang="en-US" dirty="0"/>
              <a:t>as a means of dispersing a biologic or chemical agent.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These agents can be dispersed in either a primary or secondary device.</a:t>
            </a:r>
          </a:p>
          <a:p>
            <a:pPr marL="1016000" lvl="1" indent="-444500">
              <a:spcBef>
                <a:spcPct val="35000"/>
              </a:spcBef>
              <a:buFontTx/>
              <a:buAutoNum type="alphaUcPeriod" startAt="3"/>
            </a:pPr>
            <a:r>
              <a:rPr lang="en-US" altLang="en-US" dirty="0"/>
              <a:t>to injure rescuers and gain maximum public attention.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nSpc>
                <a:spcPct val="85000"/>
              </a:lnSpc>
            </a:pPr>
            <a:r>
              <a:rPr lang="en-US" altLang="en-US" dirty="0"/>
              <a:t>Review</a:t>
            </a:r>
          </a:p>
        </p:txBody>
      </p:sp>
      <p:sp>
        <p:nvSpPr>
          <p:cNvPr id="102403"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dirty="0"/>
              <a:t>When assessing a patient who was exposed to a vesicant agent, you should expect to encounter:</a:t>
            </a:r>
          </a:p>
          <a:p>
            <a:pPr marL="1016000" lvl="1" indent="-444500">
              <a:spcBef>
                <a:spcPct val="35000"/>
              </a:spcBef>
              <a:buFontTx/>
              <a:buAutoNum type="alphaUcPeriod"/>
            </a:pPr>
            <a:r>
              <a:rPr lang="en-US" altLang="en-US" dirty="0"/>
              <a:t>skin blistering. </a:t>
            </a:r>
          </a:p>
          <a:p>
            <a:pPr marL="1016000" lvl="1" indent="-444500">
              <a:spcBef>
                <a:spcPct val="35000"/>
              </a:spcBef>
              <a:buFontTx/>
              <a:buAutoNum type="alphaUcPeriod"/>
            </a:pPr>
            <a:r>
              <a:rPr lang="en-US" altLang="en-US" dirty="0"/>
              <a:t>loss of hearing. </a:t>
            </a:r>
          </a:p>
          <a:p>
            <a:pPr marL="1016000" lvl="1" indent="-444500">
              <a:spcBef>
                <a:spcPct val="35000"/>
              </a:spcBef>
              <a:buFontTx/>
              <a:buAutoNum type="alphaUcPeriod"/>
            </a:pPr>
            <a:r>
              <a:rPr lang="en-US" altLang="en-US" dirty="0"/>
              <a:t>vomiting blood. </a:t>
            </a:r>
          </a:p>
          <a:p>
            <a:pPr marL="1016000" lvl="1" indent="-444500">
              <a:spcBef>
                <a:spcPct val="35000"/>
              </a:spcBef>
              <a:buFontTx/>
              <a:buAutoNum type="alphaUcPeriod"/>
            </a:pPr>
            <a:r>
              <a:rPr lang="en-US" altLang="en-US" dirty="0"/>
              <a:t>profound bradycardia.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lnSpc>
                <a:spcPct val="85000"/>
              </a:lnSpc>
            </a:pPr>
            <a:r>
              <a:rPr lang="en-US" altLang="en-US" dirty="0"/>
              <a:t>Review</a:t>
            </a:r>
          </a:p>
        </p:txBody>
      </p:sp>
      <p:sp>
        <p:nvSpPr>
          <p:cNvPr id="103427"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A</a:t>
            </a:r>
            <a:endParaRPr lang="en-US" altLang="en-US" b="1" dirty="0"/>
          </a:p>
          <a:p>
            <a:pPr marL="0" indent="0">
              <a:spcBef>
                <a:spcPct val="35000"/>
              </a:spcBef>
              <a:buFontTx/>
              <a:buNone/>
            </a:pPr>
            <a:r>
              <a:rPr lang="en-US" altLang="en-US" b="1" dirty="0"/>
              <a:t>Rationale: </a:t>
            </a:r>
            <a:r>
              <a:rPr lang="en-US" altLang="en-US" dirty="0"/>
              <a:t>The primary exposure route of vesicant agents—also called blister agents—is the skin. Vesicants usually cause the most damage to damp or moist areas of the body, such as the armpits, groin, and respiratory tract. Signs of vesicant exposure on the skin include irritation, reddening, and burning; immediate, intense pain; and the formation of large blisters, among others.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323</TotalTime>
  <Words>12559</Words>
  <Application>Microsoft Macintosh PowerPoint</Application>
  <PresentationFormat>Widescreen</PresentationFormat>
  <Paragraphs>1269</Paragraphs>
  <Slides>112</Slides>
  <Notes>81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112</vt:i4>
      </vt:variant>
    </vt:vector>
  </HeadingPairs>
  <TitlesOfParts>
    <vt:vector size="117" baseType="lpstr">
      <vt:lpstr>Arial</vt:lpstr>
      <vt:lpstr>Calibri</vt:lpstr>
      <vt:lpstr>Times New Roman</vt:lpstr>
      <vt:lpstr>Wingdings</vt:lpstr>
      <vt:lpstr>Educational subjects 16x9</vt:lpstr>
      <vt:lpstr>Terrorism Response and Disaster Management</vt:lpstr>
      <vt:lpstr>National EMS Education Standard Competencies (1 of 2)</vt:lpstr>
      <vt:lpstr>National EMS Education Standard Competencies (2 of 2)</vt:lpstr>
      <vt:lpstr>Introduction</vt:lpstr>
      <vt:lpstr>What Is Terrorism? (1 of 4)</vt:lpstr>
      <vt:lpstr>What Is Terrorism? (2 of 4)</vt:lpstr>
      <vt:lpstr>What Is Terrorism? (3 of 4)</vt:lpstr>
      <vt:lpstr>What Is Terrorism? (4 of 4)</vt:lpstr>
      <vt:lpstr>Active Shooter Events (1 of 4)</vt:lpstr>
      <vt:lpstr>Active Shooter Events (2 of 4)</vt:lpstr>
      <vt:lpstr>Active Shooter Events (3 of 4)</vt:lpstr>
      <vt:lpstr>Active Shooter Events (4 of 4)</vt:lpstr>
      <vt:lpstr>Weapons of Mass Destruction (1 of 6)</vt:lpstr>
      <vt:lpstr>Weapons of Mass Destruction (2 of 6)</vt:lpstr>
      <vt:lpstr>Weapons of Mass Destruction (3 of 6)</vt:lpstr>
      <vt:lpstr>Weapons of Mass Destruction (4 of 6)</vt:lpstr>
      <vt:lpstr>Weapons of Mass Destruction (5 of 6)</vt:lpstr>
      <vt:lpstr>Weapons of Mass Destruction (6 of 6)</vt:lpstr>
      <vt:lpstr>EMT Response to Terrorism (1 of 3)</vt:lpstr>
      <vt:lpstr>EMT Response to Terrorism (2 of 3)</vt:lpstr>
      <vt:lpstr>EMT Response to Terrorism (3 of 3)</vt:lpstr>
      <vt:lpstr>Response Actions (1 of 6)</vt:lpstr>
      <vt:lpstr>Response Actions (2 of 6)</vt:lpstr>
      <vt:lpstr>Response Actions (3 of 6)</vt:lpstr>
      <vt:lpstr>Response Actions (4 of 6)</vt:lpstr>
      <vt:lpstr>Response Actions (5 of 6)</vt:lpstr>
      <vt:lpstr>Response Actions (6 of 6)</vt:lpstr>
      <vt:lpstr>Chemical Agents (1 of 2)</vt:lpstr>
      <vt:lpstr>Chemical Agents (2 of 2)</vt:lpstr>
      <vt:lpstr>Vesicants (1 of 5)</vt:lpstr>
      <vt:lpstr>Vesicants (2 of 5)</vt:lpstr>
      <vt:lpstr>Vesicants (3 of 5)</vt:lpstr>
      <vt:lpstr>Vesicants (4 of 5)</vt:lpstr>
      <vt:lpstr>Vesicants (5 of 5)</vt:lpstr>
      <vt:lpstr>Pulmonary Agents (1 of 4)</vt:lpstr>
      <vt:lpstr>Pulmonary Agents (2 of 4)</vt:lpstr>
      <vt:lpstr>Pulmonary Agents (3 of 4)</vt:lpstr>
      <vt:lpstr>Pulmonary Agents (4 of 4)</vt:lpstr>
      <vt:lpstr>Nerve Agents (1 of 4)</vt:lpstr>
      <vt:lpstr>Nerve Agents (2 of 4)</vt:lpstr>
      <vt:lpstr>Nerve Agents (3 of 4)</vt:lpstr>
      <vt:lpstr>Nerve Agents (4 of 4)</vt:lpstr>
      <vt:lpstr>Metabolic Agents (1 of 4)</vt:lpstr>
      <vt:lpstr>Metabolic Agents (2 of 4)</vt:lpstr>
      <vt:lpstr>Metabolic Agents (3 of 4)</vt:lpstr>
      <vt:lpstr>Metabolic Agents (4 of 4)</vt:lpstr>
      <vt:lpstr>Biologic Agents (1 of 2)</vt:lpstr>
      <vt:lpstr>Biologic Agents (2 of 2)</vt:lpstr>
      <vt:lpstr>Viruses (1 of 5)</vt:lpstr>
      <vt:lpstr>Viruses (2 of 5)</vt:lpstr>
      <vt:lpstr>Viruses (3 of 5)</vt:lpstr>
      <vt:lpstr>Viruses (4 of 5)</vt:lpstr>
      <vt:lpstr>Viruses (5 of 5)</vt:lpstr>
      <vt:lpstr>Bacteria (1 of 6)</vt:lpstr>
      <vt:lpstr>Bacteria (2 of 6)</vt:lpstr>
      <vt:lpstr>Bacteria (3 of 6)</vt:lpstr>
      <vt:lpstr>Bacteria (4 of 6)</vt:lpstr>
      <vt:lpstr>Bacteria (5 of 6)</vt:lpstr>
      <vt:lpstr>Bacteria (6 of 6)</vt:lpstr>
      <vt:lpstr>Neurotoxins (1 of 5)</vt:lpstr>
      <vt:lpstr>Neurotoxins (2 of 5)</vt:lpstr>
      <vt:lpstr>Neurotoxins (3 of 5)</vt:lpstr>
      <vt:lpstr>Neurotoxins (4 of 5)</vt:lpstr>
      <vt:lpstr>Neurotoxins (5 of 5)</vt:lpstr>
      <vt:lpstr>Other EMT Roles (1 of 2)</vt:lpstr>
      <vt:lpstr>Other EMT Roles (2 of 2)</vt:lpstr>
      <vt:lpstr>Radiologic/Nuclear Devices (1 of 10)</vt:lpstr>
      <vt:lpstr>Radiologic/Nuclear Devices (2 of 10)</vt:lpstr>
      <vt:lpstr>Radiologic/Nuclear Devices (3 of 10)</vt:lpstr>
      <vt:lpstr>Radiologic/Nuclear Devices (4 of 10)</vt:lpstr>
      <vt:lpstr>Radiologic/Nuclear Devices (5 of 10)</vt:lpstr>
      <vt:lpstr>Radiologic/Nuclear Devices (6 of 10)</vt:lpstr>
      <vt:lpstr>Radiologic/Nuclear Devices (7 of 10)</vt:lpstr>
      <vt:lpstr>Radiologic/Nuclear Devices (8 of 10)</vt:lpstr>
      <vt:lpstr>Radiologic/Nuclear Devices (9 of 10)</vt:lpstr>
      <vt:lpstr>Radiologic/Nuclear Devices (10 of 10)</vt:lpstr>
      <vt:lpstr>Incendiary and Explosive Devices (1 of 6)</vt:lpstr>
      <vt:lpstr>Incendiary and Explosive Devices (2 of 6)</vt:lpstr>
      <vt:lpstr>Incendiary and Explosive Devices (3 of 6)</vt:lpstr>
      <vt:lpstr>Incendiary and Explosive Devices (4 of 6)</vt:lpstr>
      <vt:lpstr>Incendiary and Explosive Devices (5 of 6)</vt:lpstr>
      <vt:lpstr>Incendiary and Explosive Devices (6 of 6)</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61</cp:revision>
  <dcterms:created xsi:type="dcterms:W3CDTF">2019-03-08T18:11:57Z</dcterms:created>
  <dcterms:modified xsi:type="dcterms:W3CDTF">2021-01-04T19:47:19Z</dcterms:modified>
</cp:coreProperties>
</file>